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9"/>
  </p:notesMasterIdLst>
  <p:sldIdLst>
    <p:sldId id="284" r:id="rId6"/>
    <p:sldId id="301" r:id="rId7"/>
    <p:sldId id="283" r:id="rId8"/>
    <p:sldId id="281" r:id="rId9"/>
    <p:sldId id="274" r:id="rId10"/>
    <p:sldId id="546" r:id="rId11"/>
    <p:sldId id="275" r:id="rId12"/>
    <p:sldId id="276" r:id="rId13"/>
    <p:sldId id="547" r:id="rId14"/>
    <p:sldId id="277" r:id="rId15"/>
    <p:sldId id="278" r:id="rId16"/>
    <p:sldId id="279" r:id="rId17"/>
    <p:sldId id="548" r:id="rId18"/>
    <p:sldId id="282" r:id="rId19"/>
    <p:sldId id="285" r:id="rId20"/>
    <p:sldId id="286" r:id="rId21"/>
    <p:sldId id="549" r:id="rId22"/>
    <p:sldId id="289" r:id="rId23"/>
    <p:sldId id="293" r:id="rId24"/>
    <p:sldId id="295" r:id="rId25"/>
    <p:sldId id="550" r:id="rId26"/>
    <p:sldId id="290" r:id="rId27"/>
    <p:sldId id="291" r:id="rId28"/>
    <p:sldId id="297" r:id="rId29"/>
    <p:sldId id="298" r:id="rId30"/>
    <p:sldId id="299" r:id="rId31"/>
    <p:sldId id="300" r:id="rId32"/>
    <p:sldId id="302" r:id="rId33"/>
    <p:sldId id="304" r:id="rId34"/>
    <p:sldId id="305" r:id="rId35"/>
    <p:sldId id="306" r:id="rId36"/>
    <p:sldId id="307" r:id="rId37"/>
    <p:sldId id="551" r:id="rId3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DD88A-5A4E-4711-8953-EE608A13CE52}" v="38" dt="2020-05-17T16:32:55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9"/>
    <p:restoredTop sz="93469"/>
  </p:normalViewPr>
  <p:slideViewPr>
    <p:cSldViewPr snapToGrid="0" snapToObjects="1">
      <p:cViewPr>
        <p:scale>
          <a:sx n="97" d="100"/>
          <a:sy n="97" d="100"/>
        </p:scale>
        <p:origin x="55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jadz" userId="S::lamijadz_gmail.com#ext#@triset.onmicrosoft.com::c3141391-2fe3-4a99-b70d-23c1239b79ae" providerId="AD" clId="Web-{50BDD88A-5A4E-4711-8953-EE608A13CE52}"/>
    <pc:docChg chg="modSld">
      <pc:chgData name="lamijadz" userId="S::lamijadz_gmail.com#ext#@triset.onmicrosoft.com::c3141391-2fe3-4a99-b70d-23c1239b79ae" providerId="AD" clId="Web-{50BDD88A-5A4E-4711-8953-EE608A13CE52}" dt="2020-05-17T16:32:55.436" v="37" actId="20577"/>
      <pc:docMkLst>
        <pc:docMk/>
      </pc:docMkLst>
      <pc:sldChg chg="modSp">
        <pc:chgData name="lamijadz" userId="S::lamijadz_gmail.com#ext#@triset.onmicrosoft.com::c3141391-2fe3-4a99-b70d-23c1239b79ae" providerId="AD" clId="Web-{50BDD88A-5A4E-4711-8953-EE608A13CE52}" dt="2020-05-17T16:31:36.888" v="12" actId="20577"/>
        <pc:sldMkLst>
          <pc:docMk/>
          <pc:sldMk cId="1761851793" sldId="291"/>
        </pc:sldMkLst>
        <pc:spChg chg="mod">
          <ac:chgData name="lamijadz" userId="S::lamijadz_gmail.com#ext#@triset.onmicrosoft.com::c3141391-2fe3-4a99-b70d-23c1239b79ae" providerId="AD" clId="Web-{50BDD88A-5A4E-4711-8953-EE608A13CE52}" dt="2020-05-17T16:31:36.888" v="12" actId="20577"/>
          <ac:spMkLst>
            <pc:docMk/>
            <pc:sldMk cId="1761851793" sldId="291"/>
            <ac:spMk id="3" creationId="{21B49BDF-F484-514C-81BE-0B28B8B76F0D}"/>
          </ac:spMkLst>
        </pc:spChg>
      </pc:sldChg>
      <pc:sldChg chg="modSp">
        <pc:chgData name="lamijadz" userId="S::lamijadz_gmail.com#ext#@triset.onmicrosoft.com::c3141391-2fe3-4a99-b70d-23c1239b79ae" providerId="AD" clId="Web-{50BDD88A-5A4E-4711-8953-EE608A13CE52}" dt="2020-05-17T16:32:09.888" v="22" actId="20577"/>
        <pc:sldMkLst>
          <pc:docMk/>
          <pc:sldMk cId="3618466638" sldId="300"/>
        </pc:sldMkLst>
        <pc:spChg chg="mod">
          <ac:chgData name="lamijadz" userId="S::lamijadz_gmail.com#ext#@triset.onmicrosoft.com::c3141391-2fe3-4a99-b70d-23c1239b79ae" providerId="AD" clId="Web-{50BDD88A-5A4E-4711-8953-EE608A13CE52}" dt="2020-05-17T16:32:09.888" v="22" actId="20577"/>
          <ac:spMkLst>
            <pc:docMk/>
            <pc:sldMk cId="3618466638" sldId="300"/>
            <ac:spMk id="2" creationId="{C2B1ADAB-2959-BE40-8341-1F7241CBF015}"/>
          </ac:spMkLst>
        </pc:spChg>
      </pc:sldChg>
      <pc:sldChg chg="modSp">
        <pc:chgData name="lamijadz" userId="S::lamijadz_gmail.com#ext#@triset.onmicrosoft.com::c3141391-2fe3-4a99-b70d-23c1239b79ae" providerId="AD" clId="Web-{50BDD88A-5A4E-4711-8953-EE608A13CE52}" dt="2020-05-17T16:32:55.436" v="36" actId="20577"/>
        <pc:sldMkLst>
          <pc:docMk/>
          <pc:sldMk cId="255045424" sldId="305"/>
        </pc:sldMkLst>
        <pc:spChg chg="mod">
          <ac:chgData name="lamijadz" userId="S::lamijadz_gmail.com#ext#@triset.onmicrosoft.com::c3141391-2fe3-4a99-b70d-23c1239b79ae" providerId="AD" clId="Web-{50BDD88A-5A4E-4711-8953-EE608A13CE52}" dt="2020-05-17T16:32:55.436" v="36" actId="20577"/>
          <ac:spMkLst>
            <pc:docMk/>
            <pc:sldMk cId="255045424" sldId="305"/>
            <ac:spMk id="3" creationId="{A002F157-CDC5-1F4E-B47D-58012BCB25A9}"/>
          </ac:spMkLst>
        </pc:spChg>
      </pc:sldChg>
      <pc:sldChg chg="modSp">
        <pc:chgData name="lamijadz" userId="S::lamijadz_gmail.com#ext#@triset.onmicrosoft.com::c3141391-2fe3-4a99-b70d-23c1239b79ae" providerId="AD" clId="Web-{50BDD88A-5A4E-4711-8953-EE608A13CE52}" dt="2020-05-17T16:29:34.449" v="4" actId="20577"/>
        <pc:sldMkLst>
          <pc:docMk/>
          <pc:sldMk cId="1902099220" sldId="549"/>
        </pc:sldMkLst>
        <pc:spChg chg="mod">
          <ac:chgData name="lamijadz" userId="S::lamijadz_gmail.com#ext#@triset.onmicrosoft.com::c3141391-2fe3-4a99-b70d-23c1239b79ae" providerId="AD" clId="Web-{50BDD88A-5A4E-4711-8953-EE608A13CE52}" dt="2020-05-17T16:29:34.449" v="4" actId="20577"/>
          <ac:spMkLst>
            <pc:docMk/>
            <pc:sldMk cId="1902099220" sldId="549"/>
            <ac:spMk id="3" creationId="{FFD04F10-F80B-8E4E-AE7C-B4B6B1047EB4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09209-4B1A-4A25-A99D-8C10FB482929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19DE69D-9895-4EE1-A5F0-F5242FCA3478}">
      <dgm:prSet/>
      <dgm:spPr/>
      <dgm:t>
        <a:bodyPr/>
        <a:lstStyle/>
        <a:p>
          <a:r>
            <a:rPr lang="en-US"/>
            <a:t>Jeste li ikada čuli za Odgovorno inoviranje?</a:t>
          </a:r>
        </a:p>
      </dgm:t>
    </dgm:pt>
    <dgm:pt modelId="{B5C8CC5A-C412-4169-958D-1C76C45A36F2}" type="parTrans" cxnId="{A095C011-6D48-42A8-84A3-A4AE13766D18}">
      <dgm:prSet/>
      <dgm:spPr/>
      <dgm:t>
        <a:bodyPr/>
        <a:lstStyle/>
        <a:p>
          <a:endParaRPr lang="en-US"/>
        </a:p>
      </dgm:t>
    </dgm:pt>
    <dgm:pt modelId="{C4A7371D-A507-4A2B-BA71-C31E89DBBF5A}" type="sibTrans" cxnId="{A095C011-6D48-42A8-84A3-A4AE13766D18}">
      <dgm:prSet/>
      <dgm:spPr/>
      <dgm:t>
        <a:bodyPr/>
        <a:lstStyle/>
        <a:p>
          <a:endParaRPr lang="en-US"/>
        </a:p>
      </dgm:t>
    </dgm:pt>
    <dgm:pt modelId="{F8CBD68B-F455-4213-896B-D8A4CB345996}">
      <dgm:prSet/>
      <dgm:spPr/>
      <dgm:t>
        <a:bodyPr/>
        <a:lstStyle/>
        <a:p>
          <a:r>
            <a:rPr lang="en-US"/>
            <a:t>Što mislite da znači?</a:t>
          </a:r>
        </a:p>
      </dgm:t>
    </dgm:pt>
    <dgm:pt modelId="{74CEC8DF-28EA-417B-8E75-07B95E057807}" type="parTrans" cxnId="{C9292E0E-249F-4263-B543-905A681DEEF4}">
      <dgm:prSet/>
      <dgm:spPr/>
      <dgm:t>
        <a:bodyPr/>
        <a:lstStyle/>
        <a:p>
          <a:endParaRPr lang="en-US"/>
        </a:p>
      </dgm:t>
    </dgm:pt>
    <dgm:pt modelId="{53409F04-FC6B-480B-95B6-C0699F5BCBC7}" type="sibTrans" cxnId="{C9292E0E-249F-4263-B543-905A681DEEF4}">
      <dgm:prSet/>
      <dgm:spPr/>
      <dgm:t>
        <a:bodyPr/>
        <a:lstStyle/>
        <a:p>
          <a:endParaRPr lang="en-US"/>
        </a:p>
      </dgm:t>
    </dgm:pt>
    <dgm:pt modelId="{F7687252-9F54-4599-8F8F-0C1179AF0C9D}">
      <dgm:prSet/>
      <dgm:spPr/>
      <dgm:t>
        <a:bodyPr/>
        <a:lstStyle/>
        <a:p>
          <a:r>
            <a:rPr lang="en-US"/>
            <a:t>Kako interpretirate ovaj </a:t>
          </a:r>
          <a:r>
            <a:rPr lang="hr-HR"/>
            <a:t>k</a:t>
          </a:r>
          <a:r>
            <a:rPr lang="en-US"/>
            <a:t>oncept?</a:t>
          </a:r>
        </a:p>
      </dgm:t>
    </dgm:pt>
    <dgm:pt modelId="{CF2D46C1-6F34-4AF8-AB16-5E632DEE41AE}" type="parTrans" cxnId="{020C2F11-0839-44EF-8BD4-A11B7C1EACE6}">
      <dgm:prSet/>
      <dgm:spPr/>
      <dgm:t>
        <a:bodyPr/>
        <a:lstStyle/>
        <a:p>
          <a:endParaRPr lang="en-US"/>
        </a:p>
      </dgm:t>
    </dgm:pt>
    <dgm:pt modelId="{197AF91F-C242-4523-9D19-88F2B38319F2}" type="sibTrans" cxnId="{020C2F11-0839-44EF-8BD4-A11B7C1EACE6}">
      <dgm:prSet/>
      <dgm:spPr/>
      <dgm:t>
        <a:bodyPr/>
        <a:lstStyle/>
        <a:p>
          <a:endParaRPr lang="en-US"/>
        </a:p>
      </dgm:t>
    </dgm:pt>
    <dgm:pt modelId="{AF5899B9-74B1-4025-AC99-6E7E296327AF}" type="pres">
      <dgm:prSet presAssocID="{97909209-4B1A-4A25-A99D-8C10FB482929}" presName="root" presStyleCnt="0">
        <dgm:presLayoutVars>
          <dgm:dir/>
          <dgm:resizeHandles val="exact"/>
        </dgm:presLayoutVars>
      </dgm:prSet>
      <dgm:spPr/>
    </dgm:pt>
    <dgm:pt modelId="{A301FBA2-6732-4675-8459-10C9FDC2A4E6}" type="pres">
      <dgm:prSet presAssocID="{B19DE69D-9895-4EE1-A5F0-F5242FCA3478}" presName="compNode" presStyleCnt="0"/>
      <dgm:spPr/>
    </dgm:pt>
    <dgm:pt modelId="{5EA213C1-29CE-4014-9633-50C9D227A6BC}" type="pres">
      <dgm:prSet presAssocID="{B19DE69D-9895-4EE1-A5F0-F5242FCA3478}" presName="bgRect" presStyleLbl="bgShp" presStyleIdx="0" presStyleCnt="3"/>
      <dgm:spPr/>
    </dgm:pt>
    <dgm:pt modelId="{47AE6F19-180D-418E-B0BD-26941C7F5E3D}" type="pres">
      <dgm:prSet presAssocID="{B19DE69D-9895-4EE1-A5F0-F5242FCA347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BE857FA3-500C-4F21-AE70-4926452B1FC0}" type="pres">
      <dgm:prSet presAssocID="{B19DE69D-9895-4EE1-A5F0-F5242FCA3478}" presName="spaceRect" presStyleCnt="0"/>
      <dgm:spPr/>
    </dgm:pt>
    <dgm:pt modelId="{D439946B-EFA4-41B1-8AE4-888EDDF7FF95}" type="pres">
      <dgm:prSet presAssocID="{B19DE69D-9895-4EE1-A5F0-F5242FCA3478}" presName="parTx" presStyleLbl="revTx" presStyleIdx="0" presStyleCnt="3">
        <dgm:presLayoutVars>
          <dgm:chMax val="0"/>
          <dgm:chPref val="0"/>
        </dgm:presLayoutVars>
      </dgm:prSet>
      <dgm:spPr/>
    </dgm:pt>
    <dgm:pt modelId="{E96A1E92-133A-4C81-A06B-EFFF871BE69C}" type="pres">
      <dgm:prSet presAssocID="{C4A7371D-A507-4A2B-BA71-C31E89DBBF5A}" presName="sibTrans" presStyleCnt="0"/>
      <dgm:spPr/>
    </dgm:pt>
    <dgm:pt modelId="{2F11FB1E-B297-4525-997F-8162521B381C}" type="pres">
      <dgm:prSet presAssocID="{F8CBD68B-F455-4213-896B-D8A4CB345996}" presName="compNode" presStyleCnt="0"/>
      <dgm:spPr/>
    </dgm:pt>
    <dgm:pt modelId="{89A74DD8-1B3B-4A06-BAF5-80E3568BE9B7}" type="pres">
      <dgm:prSet presAssocID="{F8CBD68B-F455-4213-896B-D8A4CB345996}" presName="bgRect" presStyleLbl="bgShp" presStyleIdx="1" presStyleCnt="3"/>
      <dgm:spPr/>
    </dgm:pt>
    <dgm:pt modelId="{EDCBDA4F-9E0C-40F6-BF65-2B8634B9FE5A}" type="pres">
      <dgm:prSet presAssocID="{F8CBD68B-F455-4213-896B-D8A4CB34599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012B60B8-FF3C-4F32-8D2B-2527CB6D8BC4}" type="pres">
      <dgm:prSet presAssocID="{F8CBD68B-F455-4213-896B-D8A4CB345996}" presName="spaceRect" presStyleCnt="0"/>
      <dgm:spPr/>
    </dgm:pt>
    <dgm:pt modelId="{CA025AB4-FC6C-4004-BF86-293D5BED8079}" type="pres">
      <dgm:prSet presAssocID="{F8CBD68B-F455-4213-896B-D8A4CB345996}" presName="parTx" presStyleLbl="revTx" presStyleIdx="1" presStyleCnt="3">
        <dgm:presLayoutVars>
          <dgm:chMax val="0"/>
          <dgm:chPref val="0"/>
        </dgm:presLayoutVars>
      </dgm:prSet>
      <dgm:spPr/>
    </dgm:pt>
    <dgm:pt modelId="{EF0B11B9-BA04-48FA-8E16-169210C5468B}" type="pres">
      <dgm:prSet presAssocID="{53409F04-FC6B-480B-95B6-C0699F5BCBC7}" presName="sibTrans" presStyleCnt="0"/>
      <dgm:spPr/>
    </dgm:pt>
    <dgm:pt modelId="{9E00BDD7-8A2C-4039-BA01-189F30DD2DB8}" type="pres">
      <dgm:prSet presAssocID="{F7687252-9F54-4599-8F8F-0C1179AF0C9D}" presName="compNode" presStyleCnt="0"/>
      <dgm:spPr/>
    </dgm:pt>
    <dgm:pt modelId="{8718C97C-2B85-4713-A8F0-CA38952EB0C1}" type="pres">
      <dgm:prSet presAssocID="{F7687252-9F54-4599-8F8F-0C1179AF0C9D}" presName="bgRect" presStyleLbl="bgShp" presStyleIdx="2" presStyleCnt="3"/>
      <dgm:spPr/>
    </dgm:pt>
    <dgm:pt modelId="{961164BB-3AD7-4388-9971-E2E9B663C1CF}" type="pres">
      <dgm:prSet presAssocID="{F7687252-9F54-4599-8F8F-0C1179AF0C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FAFDB539-9FCC-4BF1-B673-C67036639D57}" type="pres">
      <dgm:prSet presAssocID="{F7687252-9F54-4599-8F8F-0C1179AF0C9D}" presName="spaceRect" presStyleCnt="0"/>
      <dgm:spPr/>
    </dgm:pt>
    <dgm:pt modelId="{9E263A5E-E778-4EB6-A6B7-71538ED6B1EC}" type="pres">
      <dgm:prSet presAssocID="{F7687252-9F54-4599-8F8F-0C1179AF0C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9292E0E-249F-4263-B543-905A681DEEF4}" srcId="{97909209-4B1A-4A25-A99D-8C10FB482929}" destId="{F8CBD68B-F455-4213-896B-D8A4CB345996}" srcOrd="1" destOrd="0" parTransId="{74CEC8DF-28EA-417B-8E75-07B95E057807}" sibTransId="{53409F04-FC6B-480B-95B6-C0699F5BCBC7}"/>
    <dgm:cxn modelId="{020C2F11-0839-44EF-8BD4-A11B7C1EACE6}" srcId="{97909209-4B1A-4A25-A99D-8C10FB482929}" destId="{F7687252-9F54-4599-8F8F-0C1179AF0C9D}" srcOrd="2" destOrd="0" parTransId="{CF2D46C1-6F34-4AF8-AB16-5E632DEE41AE}" sibTransId="{197AF91F-C242-4523-9D19-88F2B38319F2}"/>
    <dgm:cxn modelId="{A095C011-6D48-42A8-84A3-A4AE13766D18}" srcId="{97909209-4B1A-4A25-A99D-8C10FB482929}" destId="{B19DE69D-9895-4EE1-A5F0-F5242FCA3478}" srcOrd="0" destOrd="0" parTransId="{B5C8CC5A-C412-4169-958D-1C76C45A36F2}" sibTransId="{C4A7371D-A507-4A2B-BA71-C31E89DBBF5A}"/>
    <dgm:cxn modelId="{D1AEF316-4405-4D58-BFA5-3C5E1053F3FD}" type="presOf" srcId="{F8CBD68B-F455-4213-896B-D8A4CB345996}" destId="{CA025AB4-FC6C-4004-BF86-293D5BED8079}" srcOrd="0" destOrd="0" presId="urn:microsoft.com/office/officeart/2018/2/layout/IconVerticalSolidList"/>
    <dgm:cxn modelId="{B084AF1A-F417-4057-A979-72FD4D9F50E0}" type="presOf" srcId="{F7687252-9F54-4599-8F8F-0C1179AF0C9D}" destId="{9E263A5E-E778-4EB6-A6B7-71538ED6B1EC}" srcOrd="0" destOrd="0" presId="urn:microsoft.com/office/officeart/2018/2/layout/IconVerticalSolidList"/>
    <dgm:cxn modelId="{A88CA0EE-6B14-434A-96C5-5F7EC0FD5CB1}" type="presOf" srcId="{97909209-4B1A-4A25-A99D-8C10FB482929}" destId="{AF5899B9-74B1-4025-AC99-6E7E296327AF}" srcOrd="0" destOrd="0" presId="urn:microsoft.com/office/officeart/2018/2/layout/IconVerticalSolidList"/>
    <dgm:cxn modelId="{82301AF2-CC48-4616-B1FE-D6B5855B62C5}" type="presOf" srcId="{B19DE69D-9895-4EE1-A5F0-F5242FCA3478}" destId="{D439946B-EFA4-41B1-8AE4-888EDDF7FF95}" srcOrd="0" destOrd="0" presId="urn:microsoft.com/office/officeart/2018/2/layout/IconVerticalSolidList"/>
    <dgm:cxn modelId="{4ABE3EE1-5392-4311-AECD-E5699FCD6C8E}" type="presParOf" srcId="{AF5899B9-74B1-4025-AC99-6E7E296327AF}" destId="{A301FBA2-6732-4675-8459-10C9FDC2A4E6}" srcOrd="0" destOrd="0" presId="urn:microsoft.com/office/officeart/2018/2/layout/IconVerticalSolidList"/>
    <dgm:cxn modelId="{50E7724C-21CB-4F38-946F-DECADBF12A49}" type="presParOf" srcId="{A301FBA2-6732-4675-8459-10C9FDC2A4E6}" destId="{5EA213C1-29CE-4014-9633-50C9D227A6BC}" srcOrd="0" destOrd="0" presId="urn:microsoft.com/office/officeart/2018/2/layout/IconVerticalSolidList"/>
    <dgm:cxn modelId="{90AD52CA-9CAA-42EB-9BCD-BD8D6D960E72}" type="presParOf" srcId="{A301FBA2-6732-4675-8459-10C9FDC2A4E6}" destId="{47AE6F19-180D-418E-B0BD-26941C7F5E3D}" srcOrd="1" destOrd="0" presId="urn:microsoft.com/office/officeart/2018/2/layout/IconVerticalSolidList"/>
    <dgm:cxn modelId="{703CAF22-308F-40BD-8C46-A9F93335E7FC}" type="presParOf" srcId="{A301FBA2-6732-4675-8459-10C9FDC2A4E6}" destId="{BE857FA3-500C-4F21-AE70-4926452B1FC0}" srcOrd="2" destOrd="0" presId="urn:microsoft.com/office/officeart/2018/2/layout/IconVerticalSolidList"/>
    <dgm:cxn modelId="{BFC402C1-045B-437E-8478-4033A134E85F}" type="presParOf" srcId="{A301FBA2-6732-4675-8459-10C9FDC2A4E6}" destId="{D439946B-EFA4-41B1-8AE4-888EDDF7FF95}" srcOrd="3" destOrd="0" presId="urn:microsoft.com/office/officeart/2018/2/layout/IconVerticalSolidList"/>
    <dgm:cxn modelId="{528FEF28-069B-4D55-8824-A2B00625C5CA}" type="presParOf" srcId="{AF5899B9-74B1-4025-AC99-6E7E296327AF}" destId="{E96A1E92-133A-4C81-A06B-EFFF871BE69C}" srcOrd="1" destOrd="0" presId="urn:microsoft.com/office/officeart/2018/2/layout/IconVerticalSolidList"/>
    <dgm:cxn modelId="{13E435F8-7FEA-46B9-A9B5-CDBEAD88B681}" type="presParOf" srcId="{AF5899B9-74B1-4025-AC99-6E7E296327AF}" destId="{2F11FB1E-B297-4525-997F-8162521B381C}" srcOrd="2" destOrd="0" presId="urn:microsoft.com/office/officeart/2018/2/layout/IconVerticalSolidList"/>
    <dgm:cxn modelId="{6A451AC8-8D63-4203-9FC4-C585AD5E27AB}" type="presParOf" srcId="{2F11FB1E-B297-4525-997F-8162521B381C}" destId="{89A74DD8-1B3B-4A06-BAF5-80E3568BE9B7}" srcOrd="0" destOrd="0" presId="urn:microsoft.com/office/officeart/2018/2/layout/IconVerticalSolidList"/>
    <dgm:cxn modelId="{6E32B11D-80D9-4349-9AE5-871FBCA33DF8}" type="presParOf" srcId="{2F11FB1E-B297-4525-997F-8162521B381C}" destId="{EDCBDA4F-9E0C-40F6-BF65-2B8634B9FE5A}" srcOrd="1" destOrd="0" presId="urn:microsoft.com/office/officeart/2018/2/layout/IconVerticalSolidList"/>
    <dgm:cxn modelId="{A3BBDEF8-391F-4967-BB4A-2F2E2D3AAF6B}" type="presParOf" srcId="{2F11FB1E-B297-4525-997F-8162521B381C}" destId="{012B60B8-FF3C-4F32-8D2B-2527CB6D8BC4}" srcOrd="2" destOrd="0" presId="urn:microsoft.com/office/officeart/2018/2/layout/IconVerticalSolidList"/>
    <dgm:cxn modelId="{11C2E538-4EEC-40B9-8790-025D2CB5624E}" type="presParOf" srcId="{2F11FB1E-B297-4525-997F-8162521B381C}" destId="{CA025AB4-FC6C-4004-BF86-293D5BED8079}" srcOrd="3" destOrd="0" presId="urn:microsoft.com/office/officeart/2018/2/layout/IconVerticalSolidList"/>
    <dgm:cxn modelId="{FC8FB46D-FDC2-441A-9080-1FE83B087C40}" type="presParOf" srcId="{AF5899B9-74B1-4025-AC99-6E7E296327AF}" destId="{EF0B11B9-BA04-48FA-8E16-169210C5468B}" srcOrd="3" destOrd="0" presId="urn:microsoft.com/office/officeart/2018/2/layout/IconVerticalSolidList"/>
    <dgm:cxn modelId="{1846159B-4221-4DF3-8D79-935332C139C7}" type="presParOf" srcId="{AF5899B9-74B1-4025-AC99-6E7E296327AF}" destId="{9E00BDD7-8A2C-4039-BA01-189F30DD2DB8}" srcOrd="4" destOrd="0" presId="urn:microsoft.com/office/officeart/2018/2/layout/IconVerticalSolidList"/>
    <dgm:cxn modelId="{A0FABC38-427D-485A-8185-9DE0E2C3CEE2}" type="presParOf" srcId="{9E00BDD7-8A2C-4039-BA01-189F30DD2DB8}" destId="{8718C97C-2B85-4713-A8F0-CA38952EB0C1}" srcOrd="0" destOrd="0" presId="urn:microsoft.com/office/officeart/2018/2/layout/IconVerticalSolidList"/>
    <dgm:cxn modelId="{BE5BB55C-CFFC-4476-BD20-86846F9DA134}" type="presParOf" srcId="{9E00BDD7-8A2C-4039-BA01-189F30DD2DB8}" destId="{961164BB-3AD7-4388-9971-E2E9B663C1CF}" srcOrd="1" destOrd="0" presId="urn:microsoft.com/office/officeart/2018/2/layout/IconVerticalSolidList"/>
    <dgm:cxn modelId="{720B81E2-DD02-4178-8ACD-6211F6219282}" type="presParOf" srcId="{9E00BDD7-8A2C-4039-BA01-189F30DD2DB8}" destId="{FAFDB539-9FCC-4BF1-B673-C67036639D57}" srcOrd="2" destOrd="0" presId="urn:microsoft.com/office/officeart/2018/2/layout/IconVerticalSolidList"/>
    <dgm:cxn modelId="{4DA1FBC6-7DB1-4CD9-9F70-BD09ABC22F37}" type="presParOf" srcId="{9E00BDD7-8A2C-4039-BA01-189F30DD2DB8}" destId="{9E263A5E-E778-4EB6-A6B7-71538ED6B1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D6E54-EDD4-4D87-888D-F4A78992FC8B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EB79B9-2905-45AA-B085-FB1A19F078CD}">
      <dgm:prSet/>
      <dgm:spPr/>
      <dgm:t>
        <a:bodyPr/>
        <a:lstStyle/>
        <a:p>
          <a:r>
            <a:rPr lang="en-US" b="1"/>
            <a:t>Odgovorno inoviranje</a:t>
          </a:r>
          <a:r>
            <a:rPr lang="en-US"/>
            <a:t>: Inoviranje usmjereno povećanju kvalitete života. </a:t>
          </a:r>
          <a:br>
            <a:rPr lang="en-US"/>
          </a:br>
          <a:endParaRPr lang="en-US"/>
        </a:p>
      </dgm:t>
    </dgm:pt>
    <dgm:pt modelId="{4726743D-83BF-4723-B696-74D020C869E8}" type="parTrans" cxnId="{1689A255-2FF3-4990-B617-DBF86CE0605F}">
      <dgm:prSet/>
      <dgm:spPr/>
      <dgm:t>
        <a:bodyPr/>
        <a:lstStyle/>
        <a:p>
          <a:endParaRPr lang="en-US"/>
        </a:p>
      </dgm:t>
    </dgm:pt>
    <dgm:pt modelId="{1DCD0BE1-EECC-4F73-AFC3-73470A3E427C}" type="sibTrans" cxnId="{1689A255-2FF3-4990-B617-DBF86CE0605F}">
      <dgm:prSet/>
      <dgm:spPr/>
      <dgm:t>
        <a:bodyPr/>
        <a:lstStyle/>
        <a:p>
          <a:endParaRPr lang="en-US"/>
        </a:p>
      </dgm:t>
    </dgm:pt>
    <dgm:pt modelId="{55D6009E-1ECC-4CDA-91DE-DC72918A164E}">
      <dgm:prSet/>
      <dgm:spPr/>
      <dgm:t>
        <a:bodyPr/>
        <a:lstStyle/>
        <a:p>
          <a:r>
            <a:rPr lang="en-US" b="1" dirty="0" err="1"/>
            <a:t>Kvaliteta</a:t>
          </a:r>
          <a:r>
            <a:rPr lang="en-US" b="1" dirty="0"/>
            <a:t> </a:t>
          </a:r>
          <a:r>
            <a:rPr lang="en-US" b="1" dirty="0" err="1"/>
            <a:t>života</a:t>
          </a:r>
          <a:r>
            <a:rPr lang="en-US" dirty="0"/>
            <a:t>: </a:t>
          </a:r>
          <a:r>
            <a:rPr lang="en-US" dirty="0" err="1"/>
            <a:t>uvijeti</a:t>
          </a:r>
          <a:r>
            <a:rPr lang="en-US" dirty="0"/>
            <a:t> </a:t>
          </a:r>
          <a:r>
            <a:rPr lang="en-US" dirty="0" err="1"/>
            <a:t>koji</a:t>
          </a:r>
          <a:r>
            <a:rPr lang="en-US" dirty="0"/>
            <a:t> </a:t>
          </a:r>
          <a:r>
            <a:rPr lang="en-US" dirty="0" err="1"/>
            <a:t>osiguravaju</a:t>
          </a:r>
          <a:r>
            <a:rPr lang="en-US" dirty="0"/>
            <a:t> </a:t>
          </a:r>
          <a:r>
            <a:rPr lang="en-US" b="1" u="sng" dirty="0" err="1"/>
            <a:t>slobodu</a:t>
          </a:r>
          <a:r>
            <a:rPr lang="en-US" b="1" u="sng" dirty="0"/>
            <a:t> </a:t>
          </a:r>
          <a:r>
            <a:rPr lang="en-US" b="1" u="sng" dirty="0" err="1"/>
            <a:t>pojedincu</a:t>
          </a:r>
          <a:r>
            <a:rPr lang="en-US" b="1" u="sng" dirty="0"/>
            <a:t> </a:t>
          </a:r>
          <a:r>
            <a:rPr lang="en-US" b="1" u="sng" dirty="0" err="1"/>
            <a:t>i</a:t>
          </a:r>
          <a:r>
            <a:rPr lang="en-US" b="1" u="sng" dirty="0"/>
            <a:t> </a:t>
          </a:r>
          <a:r>
            <a:rPr lang="en-US" b="1" u="sng" dirty="0" err="1"/>
            <a:t>društvu</a:t>
          </a:r>
          <a:r>
            <a:rPr lang="en-US" dirty="0"/>
            <a:t> u </a:t>
          </a:r>
          <a:r>
            <a:rPr lang="en-US" dirty="0" err="1"/>
            <a:t>sukladnosti</a:t>
          </a:r>
          <a:r>
            <a:rPr lang="en-US" dirty="0"/>
            <a:t> </a:t>
          </a:r>
          <a:r>
            <a:rPr lang="en-US" dirty="0" err="1"/>
            <a:t>sa</a:t>
          </a:r>
          <a:r>
            <a:rPr lang="en-US" dirty="0"/>
            <a:t> </a:t>
          </a:r>
          <a:r>
            <a:rPr lang="en-US" dirty="0" err="1"/>
            <a:t>etičkim</a:t>
          </a:r>
          <a:r>
            <a:rPr lang="en-US" dirty="0"/>
            <a:t> </a:t>
          </a:r>
          <a:r>
            <a:rPr lang="en-US" dirty="0" err="1"/>
            <a:t>normama</a:t>
          </a:r>
          <a:r>
            <a:rPr lang="en-US" dirty="0"/>
            <a:t>. </a:t>
          </a:r>
          <a:r>
            <a:rPr lang="en-US" dirty="0" err="1"/>
            <a:t>Ovi</a:t>
          </a:r>
          <a:r>
            <a:rPr lang="en-US" dirty="0"/>
            <a:t> </a:t>
          </a:r>
          <a:r>
            <a:rPr lang="en-US" dirty="0" err="1"/>
            <a:t>osnovni</a:t>
          </a:r>
          <a:r>
            <a:rPr lang="en-US" dirty="0"/>
            <a:t> </a:t>
          </a:r>
          <a:r>
            <a:rPr lang="en-US" dirty="0" err="1"/>
            <a:t>uvijeti</a:t>
          </a:r>
          <a:r>
            <a:rPr lang="en-US" dirty="0"/>
            <a:t> </a:t>
          </a:r>
          <a:r>
            <a:rPr lang="en-US" dirty="0" err="1"/>
            <a:t>nastaju</a:t>
          </a:r>
          <a:r>
            <a:rPr lang="en-US" dirty="0"/>
            <a:t> </a:t>
          </a:r>
          <a:r>
            <a:rPr lang="en-US" b="1" u="sng" dirty="0" err="1"/>
            <a:t>racionalnim</a:t>
          </a:r>
          <a:r>
            <a:rPr lang="en-US" b="1" u="sng" dirty="0"/>
            <a:t> </a:t>
          </a:r>
          <a:r>
            <a:rPr lang="en-US" b="1" u="sng" dirty="0" err="1"/>
            <a:t>dogovorom</a:t>
          </a:r>
          <a:r>
            <a:rPr lang="en-US" b="1" u="sng" dirty="0"/>
            <a:t> </a:t>
          </a:r>
          <a:r>
            <a:rPr lang="en-US" b="1" u="sng" dirty="0" err="1"/>
            <a:t>socijalnih</a:t>
          </a:r>
          <a:r>
            <a:rPr lang="en-US" b="1" u="sng" dirty="0"/>
            <a:t> </a:t>
          </a:r>
          <a:r>
            <a:rPr lang="en-US" b="1" u="sng" dirty="0" err="1"/>
            <a:t>dionika</a:t>
          </a:r>
          <a:r>
            <a:rPr lang="en-US" dirty="0"/>
            <a:t>.</a:t>
          </a:r>
        </a:p>
      </dgm:t>
    </dgm:pt>
    <dgm:pt modelId="{D9925E0D-C2F2-42DA-B184-B5D1D5F8F70F}" type="sibTrans" cxnId="{5995B376-D268-4204-9F8B-5EA74AC5238C}">
      <dgm:prSet/>
      <dgm:spPr/>
      <dgm:t>
        <a:bodyPr/>
        <a:lstStyle/>
        <a:p>
          <a:endParaRPr lang="en-US"/>
        </a:p>
      </dgm:t>
    </dgm:pt>
    <dgm:pt modelId="{6B897583-75E8-4767-A91C-BA6A32F3B66F}" type="parTrans" cxnId="{5995B376-D268-4204-9F8B-5EA74AC5238C}">
      <dgm:prSet/>
      <dgm:spPr/>
      <dgm:t>
        <a:bodyPr/>
        <a:lstStyle/>
        <a:p>
          <a:endParaRPr lang="en-US"/>
        </a:p>
      </dgm:t>
    </dgm:pt>
    <dgm:pt modelId="{B56E5BA0-9266-0D4F-AAC1-A2E2D9C1CA59}" type="pres">
      <dgm:prSet presAssocID="{9C7D6E54-EDD4-4D87-888D-F4A78992FC8B}" presName="Name0" presStyleCnt="0">
        <dgm:presLayoutVars>
          <dgm:dir/>
          <dgm:animLvl val="lvl"/>
          <dgm:resizeHandles val="exact"/>
        </dgm:presLayoutVars>
      </dgm:prSet>
      <dgm:spPr/>
    </dgm:pt>
    <dgm:pt modelId="{D950E443-79FC-EA4D-B367-65EF034F4CE7}" type="pres">
      <dgm:prSet presAssocID="{55D6009E-1ECC-4CDA-91DE-DC72918A164E}" presName="boxAndChildren" presStyleCnt="0"/>
      <dgm:spPr/>
    </dgm:pt>
    <dgm:pt modelId="{EC99298A-28B3-AD47-BE8D-97837BEF7177}" type="pres">
      <dgm:prSet presAssocID="{55D6009E-1ECC-4CDA-91DE-DC72918A164E}" presName="parentTextBox" presStyleLbl="node1" presStyleIdx="0" presStyleCnt="2"/>
      <dgm:spPr/>
    </dgm:pt>
    <dgm:pt modelId="{87B22F22-3C96-E946-82A7-4193D0D043A6}" type="pres">
      <dgm:prSet presAssocID="{1DCD0BE1-EECC-4F73-AFC3-73470A3E427C}" presName="sp" presStyleCnt="0"/>
      <dgm:spPr/>
    </dgm:pt>
    <dgm:pt modelId="{8BAAF145-B50C-1D42-A066-993C236A529E}" type="pres">
      <dgm:prSet presAssocID="{7DEB79B9-2905-45AA-B085-FB1A19F078CD}" presName="arrowAndChildren" presStyleCnt="0"/>
      <dgm:spPr/>
    </dgm:pt>
    <dgm:pt modelId="{54BAADC8-63D7-AF49-9AE0-A332B728F0CF}" type="pres">
      <dgm:prSet presAssocID="{7DEB79B9-2905-45AA-B085-FB1A19F078CD}" presName="parentTextArrow" presStyleLbl="node1" presStyleIdx="1" presStyleCnt="2"/>
      <dgm:spPr/>
    </dgm:pt>
  </dgm:ptLst>
  <dgm:cxnLst>
    <dgm:cxn modelId="{C87F2037-D417-244C-A7C9-E2CD846E59ED}" type="presOf" srcId="{9C7D6E54-EDD4-4D87-888D-F4A78992FC8B}" destId="{B56E5BA0-9266-0D4F-AAC1-A2E2D9C1CA59}" srcOrd="0" destOrd="0" presId="urn:microsoft.com/office/officeart/2005/8/layout/process4"/>
    <dgm:cxn modelId="{1689A255-2FF3-4990-B617-DBF86CE0605F}" srcId="{9C7D6E54-EDD4-4D87-888D-F4A78992FC8B}" destId="{7DEB79B9-2905-45AA-B085-FB1A19F078CD}" srcOrd="0" destOrd="0" parTransId="{4726743D-83BF-4723-B696-74D020C869E8}" sibTransId="{1DCD0BE1-EECC-4F73-AFC3-73470A3E427C}"/>
    <dgm:cxn modelId="{5995B376-D268-4204-9F8B-5EA74AC5238C}" srcId="{9C7D6E54-EDD4-4D87-888D-F4A78992FC8B}" destId="{55D6009E-1ECC-4CDA-91DE-DC72918A164E}" srcOrd="1" destOrd="0" parTransId="{6B897583-75E8-4767-A91C-BA6A32F3B66F}" sibTransId="{D9925E0D-C2F2-42DA-B184-B5D1D5F8F70F}"/>
    <dgm:cxn modelId="{F711FDB2-E77A-184F-9806-96DF571A2CEE}" type="presOf" srcId="{55D6009E-1ECC-4CDA-91DE-DC72918A164E}" destId="{EC99298A-28B3-AD47-BE8D-97837BEF7177}" srcOrd="0" destOrd="0" presId="urn:microsoft.com/office/officeart/2005/8/layout/process4"/>
    <dgm:cxn modelId="{28D869DB-6C43-1643-968F-51F4B771657C}" type="presOf" srcId="{7DEB79B9-2905-45AA-B085-FB1A19F078CD}" destId="{54BAADC8-63D7-AF49-9AE0-A332B728F0CF}" srcOrd="0" destOrd="0" presId="urn:microsoft.com/office/officeart/2005/8/layout/process4"/>
    <dgm:cxn modelId="{7417549F-660E-6F42-AF67-21CCAF529008}" type="presParOf" srcId="{B56E5BA0-9266-0D4F-AAC1-A2E2D9C1CA59}" destId="{D950E443-79FC-EA4D-B367-65EF034F4CE7}" srcOrd="0" destOrd="0" presId="urn:microsoft.com/office/officeart/2005/8/layout/process4"/>
    <dgm:cxn modelId="{25D82112-C320-9146-8EFC-DE93AFE4E109}" type="presParOf" srcId="{D950E443-79FC-EA4D-B367-65EF034F4CE7}" destId="{EC99298A-28B3-AD47-BE8D-97837BEF7177}" srcOrd="0" destOrd="0" presId="urn:microsoft.com/office/officeart/2005/8/layout/process4"/>
    <dgm:cxn modelId="{09BB90DB-C66C-A94E-8A2A-4D4DE63CC18C}" type="presParOf" srcId="{B56E5BA0-9266-0D4F-AAC1-A2E2D9C1CA59}" destId="{87B22F22-3C96-E946-82A7-4193D0D043A6}" srcOrd="1" destOrd="0" presId="urn:microsoft.com/office/officeart/2005/8/layout/process4"/>
    <dgm:cxn modelId="{3F277F0F-71C0-C64C-B501-37C3F0D09123}" type="presParOf" srcId="{B56E5BA0-9266-0D4F-AAC1-A2E2D9C1CA59}" destId="{8BAAF145-B50C-1D42-A066-993C236A529E}" srcOrd="2" destOrd="0" presId="urn:microsoft.com/office/officeart/2005/8/layout/process4"/>
    <dgm:cxn modelId="{2877AC82-AB44-6245-B5E7-4CF4B8180DC8}" type="presParOf" srcId="{8BAAF145-B50C-1D42-A066-993C236A529E}" destId="{54BAADC8-63D7-AF49-9AE0-A332B728F0C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A1931-C5EA-49A9-926C-4AE01920BCB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84CAC64-DB6C-4CA0-9943-5737E4A1EB2F}">
      <dgm:prSet/>
      <dgm:spPr/>
      <dgm:t>
        <a:bodyPr/>
        <a:lstStyle/>
        <a:p>
          <a:r>
            <a:rPr lang="en-US"/>
            <a:t>Da li se kompanija uključuje u dijalog sa relevantnim dionicima?</a:t>
          </a:r>
        </a:p>
      </dgm:t>
    </dgm:pt>
    <dgm:pt modelId="{FE672269-DB0E-4508-928F-7B372670DB0F}" type="parTrans" cxnId="{2A0B1861-456B-42BE-AE29-9F13D32CC85B}">
      <dgm:prSet/>
      <dgm:spPr/>
      <dgm:t>
        <a:bodyPr/>
        <a:lstStyle/>
        <a:p>
          <a:endParaRPr lang="en-US"/>
        </a:p>
      </dgm:t>
    </dgm:pt>
    <dgm:pt modelId="{E23007D0-74FC-4542-81AF-215AFF617FE3}" type="sibTrans" cxnId="{2A0B1861-456B-42BE-AE29-9F13D32CC85B}">
      <dgm:prSet/>
      <dgm:spPr/>
      <dgm:t>
        <a:bodyPr/>
        <a:lstStyle/>
        <a:p>
          <a:endParaRPr lang="en-US"/>
        </a:p>
      </dgm:t>
    </dgm:pt>
    <dgm:pt modelId="{62D0122E-062B-417B-87BB-27CC6C29FDC0}">
      <dgm:prSet/>
      <dgm:spPr/>
      <dgm:t>
        <a:bodyPr/>
        <a:lstStyle/>
        <a:p>
          <a:r>
            <a:rPr lang="en-US"/>
            <a:t>Da li je ovakav dijalog uključen u va</a:t>
          </a:r>
          <a:r>
            <a:rPr lang="hr-HR"/>
            <a:t>š</a:t>
          </a:r>
          <a:r>
            <a:rPr lang="en-US"/>
            <a:t>e poslovne procese </a:t>
          </a:r>
          <a:r>
            <a:rPr lang="hr-HR"/>
            <a:t>i</a:t>
          </a:r>
          <a:r>
            <a:rPr lang="en-US"/>
            <a:t> procese istraživanja </a:t>
          </a:r>
          <a:r>
            <a:rPr lang="hr-HR"/>
            <a:t>i</a:t>
          </a:r>
          <a:r>
            <a:rPr lang="en-US"/>
            <a:t> razvoja?</a:t>
          </a:r>
        </a:p>
      </dgm:t>
    </dgm:pt>
    <dgm:pt modelId="{8BEC2B8B-D5AD-441D-904D-834EACAF53B8}" type="parTrans" cxnId="{132DFDEB-3393-4DB9-9140-C0A5F9CDDF55}">
      <dgm:prSet/>
      <dgm:spPr/>
      <dgm:t>
        <a:bodyPr/>
        <a:lstStyle/>
        <a:p>
          <a:endParaRPr lang="en-US"/>
        </a:p>
      </dgm:t>
    </dgm:pt>
    <dgm:pt modelId="{F6152C97-73B2-4EF8-AEF2-603F9A8D7A66}" type="sibTrans" cxnId="{132DFDEB-3393-4DB9-9140-C0A5F9CDDF55}">
      <dgm:prSet/>
      <dgm:spPr/>
      <dgm:t>
        <a:bodyPr/>
        <a:lstStyle/>
        <a:p>
          <a:endParaRPr lang="en-US"/>
        </a:p>
      </dgm:t>
    </dgm:pt>
    <dgm:pt modelId="{F3FC1A11-571F-474A-B640-037FD3F207AA}" type="pres">
      <dgm:prSet presAssocID="{63DA1931-C5EA-49A9-926C-4AE01920BCB2}" presName="root" presStyleCnt="0">
        <dgm:presLayoutVars>
          <dgm:dir/>
          <dgm:resizeHandles val="exact"/>
        </dgm:presLayoutVars>
      </dgm:prSet>
      <dgm:spPr/>
    </dgm:pt>
    <dgm:pt modelId="{4A71168C-02CA-43FF-8870-2002D095644A}" type="pres">
      <dgm:prSet presAssocID="{A84CAC64-DB6C-4CA0-9943-5737E4A1EB2F}" presName="compNode" presStyleCnt="0"/>
      <dgm:spPr/>
    </dgm:pt>
    <dgm:pt modelId="{E718B754-8A9B-42CA-9980-92F7DFEB942A}" type="pres">
      <dgm:prSet presAssocID="{A84CAC64-DB6C-4CA0-9943-5737E4A1EB2F}" presName="bgRect" presStyleLbl="bgShp" presStyleIdx="0" presStyleCnt="2"/>
      <dgm:spPr/>
    </dgm:pt>
    <dgm:pt modelId="{29ED1DDB-3144-42CD-9EBA-5DC004E4BF7C}" type="pres">
      <dgm:prSet presAssocID="{A84CAC64-DB6C-4CA0-9943-5737E4A1EB2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BD816E10-01A5-4CA7-8B40-531ECF14BA12}" type="pres">
      <dgm:prSet presAssocID="{A84CAC64-DB6C-4CA0-9943-5737E4A1EB2F}" presName="spaceRect" presStyleCnt="0"/>
      <dgm:spPr/>
    </dgm:pt>
    <dgm:pt modelId="{3AED7B68-C4A4-4E53-BF51-1E7416FC02D3}" type="pres">
      <dgm:prSet presAssocID="{A84CAC64-DB6C-4CA0-9943-5737E4A1EB2F}" presName="parTx" presStyleLbl="revTx" presStyleIdx="0" presStyleCnt="2">
        <dgm:presLayoutVars>
          <dgm:chMax val="0"/>
          <dgm:chPref val="0"/>
        </dgm:presLayoutVars>
      </dgm:prSet>
      <dgm:spPr/>
    </dgm:pt>
    <dgm:pt modelId="{6FC2897C-C3AA-4612-93A2-4AFAABB6CCD4}" type="pres">
      <dgm:prSet presAssocID="{E23007D0-74FC-4542-81AF-215AFF617FE3}" presName="sibTrans" presStyleCnt="0"/>
      <dgm:spPr/>
    </dgm:pt>
    <dgm:pt modelId="{69162163-BC3B-48FC-8543-1F56CD935D7E}" type="pres">
      <dgm:prSet presAssocID="{62D0122E-062B-417B-87BB-27CC6C29FDC0}" presName="compNode" presStyleCnt="0"/>
      <dgm:spPr/>
    </dgm:pt>
    <dgm:pt modelId="{099CFD54-B65D-4A42-84B6-2EDB7AD98D63}" type="pres">
      <dgm:prSet presAssocID="{62D0122E-062B-417B-87BB-27CC6C29FDC0}" presName="bgRect" presStyleLbl="bgShp" presStyleIdx="1" presStyleCnt="2"/>
      <dgm:spPr/>
    </dgm:pt>
    <dgm:pt modelId="{E6B86512-F519-42A0-ABF0-8C561AD6D932}" type="pres">
      <dgm:prSet presAssocID="{62D0122E-062B-417B-87BB-27CC6C29FDC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8B0D02E8-0658-4DB8-BAFC-BA71EAA6700D}" type="pres">
      <dgm:prSet presAssocID="{62D0122E-062B-417B-87BB-27CC6C29FDC0}" presName="spaceRect" presStyleCnt="0"/>
      <dgm:spPr/>
    </dgm:pt>
    <dgm:pt modelId="{70923B23-825F-47B0-9DB2-589FF9320208}" type="pres">
      <dgm:prSet presAssocID="{62D0122E-062B-417B-87BB-27CC6C29FDC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C264F0F-F702-4B15-9782-552DECB5A284}" type="presOf" srcId="{63DA1931-C5EA-49A9-926C-4AE01920BCB2}" destId="{F3FC1A11-571F-474A-B640-037FD3F207AA}" srcOrd="0" destOrd="0" presId="urn:microsoft.com/office/officeart/2018/2/layout/IconVerticalSolidList"/>
    <dgm:cxn modelId="{2A0B1861-456B-42BE-AE29-9F13D32CC85B}" srcId="{63DA1931-C5EA-49A9-926C-4AE01920BCB2}" destId="{A84CAC64-DB6C-4CA0-9943-5737E4A1EB2F}" srcOrd="0" destOrd="0" parTransId="{FE672269-DB0E-4508-928F-7B372670DB0F}" sibTransId="{E23007D0-74FC-4542-81AF-215AFF617FE3}"/>
    <dgm:cxn modelId="{966FFE82-1305-4AE0-9ABC-42B948AEC95F}" type="presOf" srcId="{62D0122E-062B-417B-87BB-27CC6C29FDC0}" destId="{70923B23-825F-47B0-9DB2-589FF9320208}" srcOrd="0" destOrd="0" presId="urn:microsoft.com/office/officeart/2018/2/layout/IconVerticalSolidList"/>
    <dgm:cxn modelId="{535D76CF-2952-4386-AFB9-E048DBC7B9EF}" type="presOf" srcId="{A84CAC64-DB6C-4CA0-9943-5737E4A1EB2F}" destId="{3AED7B68-C4A4-4E53-BF51-1E7416FC02D3}" srcOrd="0" destOrd="0" presId="urn:microsoft.com/office/officeart/2018/2/layout/IconVerticalSolidList"/>
    <dgm:cxn modelId="{132DFDEB-3393-4DB9-9140-C0A5F9CDDF55}" srcId="{63DA1931-C5EA-49A9-926C-4AE01920BCB2}" destId="{62D0122E-062B-417B-87BB-27CC6C29FDC0}" srcOrd="1" destOrd="0" parTransId="{8BEC2B8B-D5AD-441D-904D-834EACAF53B8}" sibTransId="{F6152C97-73B2-4EF8-AEF2-603F9A8D7A66}"/>
    <dgm:cxn modelId="{F07F0A3D-B3AE-4D2E-998C-14380D0996A2}" type="presParOf" srcId="{F3FC1A11-571F-474A-B640-037FD3F207AA}" destId="{4A71168C-02CA-43FF-8870-2002D095644A}" srcOrd="0" destOrd="0" presId="urn:microsoft.com/office/officeart/2018/2/layout/IconVerticalSolidList"/>
    <dgm:cxn modelId="{624D3172-5E9B-489A-A79C-76EB5CBBAD59}" type="presParOf" srcId="{4A71168C-02CA-43FF-8870-2002D095644A}" destId="{E718B754-8A9B-42CA-9980-92F7DFEB942A}" srcOrd="0" destOrd="0" presId="urn:microsoft.com/office/officeart/2018/2/layout/IconVerticalSolidList"/>
    <dgm:cxn modelId="{42B13191-6281-406E-A581-5BACD7FEBB07}" type="presParOf" srcId="{4A71168C-02CA-43FF-8870-2002D095644A}" destId="{29ED1DDB-3144-42CD-9EBA-5DC004E4BF7C}" srcOrd="1" destOrd="0" presId="urn:microsoft.com/office/officeart/2018/2/layout/IconVerticalSolidList"/>
    <dgm:cxn modelId="{D3DE6BBD-1BDE-4395-B152-00A4834D316E}" type="presParOf" srcId="{4A71168C-02CA-43FF-8870-2002D095644A}" destId="{BD816E10-01A5-4CA7-8B40-531ECF14BA12}" srcOrd="2" destOrd="0" presId="urn:microsoft.com/office/officeart/2018/2/layout/IconVerticalSolidList"/>
    <dgm:cxn modelId="{8A774B46-EE59-4439-91C3-F74D172CAB53}" type="presParOf" srcId="{4A71168C-02CA-43FF-8870-2002D095644A}" destId="{3AED7B68-C4A4-4E53-BF51-1E7416FC02D3}" srcOrd="3" destOrd="0" presId="urn:microsoft.com/office/officeart/2018/2/layout/IconVerticalSolidList"/>
    <dgm:cxn modelId="{96CA4C70-3C77-4E3B-B95C-B69771F50AB3}" type="presParOf" srcId="{F3FC1A11-571F-474A-B640-037FD3F207AA}" destId="{6FC2897C-C3AA-4612-93A2-4AFAABB6CCD4}" srcOrd="1" destOrd="0" presId="urn:microsoft.com/office/officeart/2018/2/layout/IconVerticalSolidList"/>
    <dgm:cxn modelId="{8ED81B22-D856-42CB-ADD8-D9481DFE6734}" type="presParOf" srcId="{F3FC1A11-571F-474A-B640-037FD3F207AA}" destId="{69162163-BC3B-48FC-8543-1F56CD935D7E}" srcOrd="2" destOrd="0" presId="urn:microsoft.com/office/officeart/2018/2/layout/IconVerticalSolidList"/>
    <dgm:cxn modelId="{7CE78D05-55CF-45DB-80FE-5BC7D7C46AD8}" type="presParOf" srcId="{69162163-BC3B-48FC-8543-1F56CD935D7E}" destId="{099CFD54-B65D-4A42-84B6-2EDB7AD98D63}" srcOrd="0" destOrd="0" presId="urn:microsoft.com/office/officeart/2018/2/layout/IconVerticalSolidList"/>
    <dgm:cxn modelId="{E0D2BB1D-A88F-40EC-A5B3-4883ADECF093}" type="presParOf" srcId="{69162163-BC3B-48FC-8543-1F56CD935D7E}" destId="{E6B86512-F519-42A0-ABF0-8C561AD6D932}" srcOrd="1" destOrd="0" presId="urn:microsoft.com/office/officeart/2018/2/layout/IconVerticalSolidList"/>
    <dgm:cxn modelId="{729B49BC-6C7A-42CC-B20A-9C5D59AA7304}" type="presParOf" srcId="{69162163-BC3B-48FC-8543-1F56CD935D7E}" destId="{8B0D02E8-0658-4DB8-BAFC-BA71EAA6700D}" srcOrd="2" destOrd="0" presId="urn:microsoft.com/office/officeart/2018/2/layout/IconVerticalSolidList"/>
    <dgm:cxn modelId="{42920EB3-6F30-4346-B139-3C12412B5F0B}" type="presParOf" srcId="{69162163-BC3B-48FC-8543-1F56CD935D7E}" destId="{70923B23-825F-47B0-9DB2-589FF93202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31850E-C17B-444C-A0BC-74A0C0543013}" type="doc">
      <dgm:prSet loTypeId="urn:microsoft.com/office/officeart/2018/2/layout/IconLabelList" loCatId="icon" qsTypeId="urn:microsoft.com/office/officeart/2005/8/quickstyle/simple4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E513F52B-FB1E-41FD-95CD-9A4ED49E0B98}">
      <dgm:prSet/>
      <dgm:spPr/>
      <dgm:t>
        <a:bodyPr/>
        <a:lstStyle/>
        <a:p>
          <a:r>
            <a:rPr lang="en-US"/>
            <a:t>Da li va</a:t>
          </a:r>
          <a:r>
            <a:rPr lang="hr-HR"/>
            <a:t>š</a:t>
          </a:r>
          <a:r>
            <a:rPr lang="en-US"/>
            <a:t>a kompanija odražava svoj utjecaj na društvo kroz svoj sustav vrijednosti, svrhu i motivaciju?</a:t>
          </a:r>
        </a:p>
      </dgm:t>
    </dgm:pt>
    <dgm:pt modelId="{C7A94FE1-A98D-4666-A211-D6932EEF7AE8}" type="parTrans" cxnId="{C7AB5761-4798-4ACF-8ED6-E93DCB4CAA53}">
      <dgm:prSet/>
      <dgm:spPr/>
      <dgm:t>
        <a:bodyPr/>
        <a:lstStyle/>
        <a:p>
          <a:endParaRPr lang="en-US"/>
        </a:p>
      </dgm:t>
    </dgm:pt>
    <dgm:pt modelId="{68D01044-62D3-4048-A293-3CD50D10BD42}" type="sibTrans" cxnId="{C7AB5761-4798-4ACF-8ED6-E93DCB4CAA53}">
      <dgm:prSet/>
      <dgm:spPr/>
      <dgm:t>
        <a:bodyPr/>
        <a:lstStyle/>
        <a:p>
          <a:endParaRPr lang="en-US"/>
        </a:p>
      </dgm:t>
    </dgm:pt>
    <dgm:pt modelId="{CB964D1D-01AB-43AA-9C95-A13C9AB334AB}">
      <dgm:prSet/>
      <dgm:spPr/>
      <dgm:t>
        <a:bodyPr/>
        <a:lstStyle/>
        <a:p>
          <a:r>
            <a:rPr lang="en-US"/>
            <a:t>Da li su svrha </a:t>
          </a:r>
          <a:r>
            <a:rPr lang="hr-HR"/>
            <a:t>i</a:t>
          </a:r>
          <a:r>
            <a:rPr lang="en-US"/>
            <a:t> vrijednosti integrirane u poslovne </a:t>
          </a:r>
          <a:r>
            <a:rPr lang="hr-HR"/>
            <a:t>procese i procese istraživanja i razvoja?</a:t>
          </a:r>
          <a:r>
            <a:rPr lang="en-US"/>
            <a:t> </a:t>
          </a:r>
        </a:p>
      </dgm:t>
    </dgm:pt>
    <dgm:pt modelId="{2E4A660E-1D37-47BC-A685-9AA267DA60C1}" type="parTrans" cxnId="{FC38A3C9-E6A5-474D-AF65-04A09FE20903}">
      <dgm:prSet/>
      <dgm:spPr/>
      <dgm:t>
        <a:bodyPr/>
        <a:lstStyle/>
        <a:p>
          <a:endParaRPr lang="en-US"/>
        </a:p>
      </dgm:t>
    </dgm:pt>
    <dgm:pt modelId="{CEBDECED-8655-4791-9C71-8C1544B42CFC}" type="sibTrans" cxnId="{FC38A3C9-E6A5-474D-AF65-04A09FE20903}">
      <dgm:prSet/>
      <dgm:spPr/>
      <dgm:t>
        <a:bodyPr/>
        <a:lstStyle/>
        <a:p>
          <a:endParaRPr lang="en-US"/>
        </a:p>
      </dgm:t>
    </dgm:pt>
    <dgm:pt modelId="{480F32B8-BC94-4E13-AAAE-124A7711569D}" type="pres">
      <dgm:prSet presAssocID="{A931850E-C17B-444C-A0BC-74A0C0543013}" presName="root" presStyleCnt="0">
        <dgm:presLayoutVars>
          <dgm:dir/>
          <dgm:resizeHandles val="exact"/>
        </dgm:presLayoutVars>
      </dgm:prSet>
      <dgm:spPr/>
    </dgm:pt>
    <dgm:pt modelId="{F11600FF-8743-48F9-9650-7132E142BE43}" type="pres">
      <dgm:prSet presAssocID="{E513F52B-FB1E-41FD-95CD-9A4ED49E0B98}" presName="compNode" presStyleCnt="0"/>
      <dgm:spPr/>
    </dgm:pt>
    <dgm:pt modelId="{3607FBA3-581E-4109-9825-854D866AF72B}" type="pres">
      <dgm:prSet presAssocID="{E513F52B-FB1E-41FD-95CD-9A4ED49E0B9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04302DA-4470-41BF-8564-F0C53E8ED9A9}" type="pres">
      <dgm:prSet presAssocID="{E513F52B-FB1E-41FD-95CD-9A4ED49E0B98}" presName="spaceRect" presStyleCnt="0"/>
      <dgm:spPr/>
    </dgm:pt>
    <dgm:pt modelId="{DCD0752C-4C86-47C6-97B6-004C01E11448}" type="pres">
      <dgm:prSet presAssocID="{E513F52B-FB1E-41FD-95CD-9A4ED49E0B98}" presName="textRect" presStyleLbl="revTx" presStyleIdx="0" presStyleCnt="2">
        <dgm:presLayoutVars>
          <dgm:chMax val="1"/>
          <dgm:chPref val="1"/>
        </dgm:presLayoutVars>
      </dgm:prSet>
      <dgm:spPr/>
    </dgm:pt>
    <dgm:pt modelId="{81482C56-100A-4EAA-B54F-FAD117C046A8}" type="pres">
      <dgm:prSet presAssocID="{68D01044-62D3-4048-A293-3CD50D10BD42}" presName="sibTrans" presStyleCnt="0"/>
      <dgm:spPr/>
    </dgm:pt>
    <dgm:pt modelId="{7D5FE2CC-6D2A-4F17-9122-FFA1D21494F6}" type="pres">
      <dgm:prSet presAssocID="{CB964D1D-01AB-43AA-9C95-A13C9AB334AB}" presName="compNode" presStyleCnt="0"/>
      <dgm:spPr/>
    </dgm:pt>
    <dgm:pt modelId="{9BC409EB-3D78-4CE3-A00A-E10178CFE397}" type="pres">
      <dgm:prSet presAssocID="{CB964D1D-01AB-43AA-9C95-A13C9AB334A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4F78E568-2010-4CF2-BF72-E430B017BB33}" type="pres">
      <dgm:prSet presAssocID="{CB964D1D-01AB-43AA-9C95-A13C9AB334AB}" presName="spaceRect" presStyleCnt="0"/>
      <dgm:spPr/>
    </dgm:pt>
    <dgm:pt modelId="{4B5015F7-03EB-4CD6-ADD9-95C9E22D37B2}" type="pres">
      <dgm:prSet presAssocID="{CB964D1D-01AB-43AA-9C95-A13C9AB334A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7AB5761-4798-4ACF-8ED6-E93DCB4CAA53}" srcId="{A931850E-C17B-444C-A0BC-74A0C0543013}" destId="{E513F52B-FB1E-41FD-95CD-9A4ED49E0B98}" srcOrd="0" destOrd="0" parTransId="{C7A94FE1-A98D-4666-A211-D6932EEF7AE8}" sibTransId="{68D01044-62D3-4048-A293-3CD50D10BD42}"/>
    <dgm:cxn modelId="{B129BD9A-21E1-4772-9CD4-E2E8007A21C0}" type="presOf" srcId="{A931850E-C17B-444C-A0BC-74A0C0543013}" destId="{480F32B8-BC94-4E13-AAAE-124A7711569D}" srcOrd="0" destOrd="0" presId="urn:microsoft.com/office/officeart/2018/2/layout/IconLabelList"/>
    <dgm:cxn modelId="{34D3FEA0-BA37-42AF-922C-84E809855AC0}" type="presOf" srcId="{CB964D1D-01AB-43AA-9C95-A13C9AB334AB}" destId="{4B5015F7-03EB-4CD6-ADD9-95C9E22D37B2}" srcOrd="0" destOrd="0" presId="urn:microsoft.com/office/officeart/2018/2/layout/IconLabelList"/>
    <dgm:cxn modelId="{36B9B8AE-37FA-4F2F-9333-F8E0E9118EF0}" type="presOf" srcId="{E513F52B-FB1E-41FD-95CD-9A4ED49E0B98}" destId="{DCD0752C-4C86-47C6-97B6-004C01E11448}" srcOrd="0" destOrd="0" presId="urn:microsoft.com/office/officeart/2018/2/layout/IconLabelList"/>
    <dgm:cxn modelId="{FC38A3C9-E6A5-474D-AF65-04A09FE20903}" srcId="{A931850E-C17B-444C-A0BC-74A0C0543013}" destId="{CB964D1D-01AB-43AA-9C95-A13C9AB334AB}" srcOrd="1" destOrd="0" parTransId="{2E4A660E-1D37-47BC-A685-9AA267DA60C1}" sibTransId="{CEBDECED-8655-4791-9C71-8C1544B42CFC}"/>
    <dgm:cxn modelId="{AEA5FC0F-6FF5-4AB1-AC75-EA4C654CA6A5}" type="presParOf" srcId="{480F32B8-BC94-4E13-AAAE-124A7711569D}" destId="{F11600FF-8743-48F9-9650-7132E142BE43}" srcOrd="0" destOrd="0" presId="urn:microsoft.com/office/officeart/2018/2/layout/IconLabelList"/>
    <dgm:cxn modelId="{733503D4-DC16-43EA-AC1C-F8E13A66A33F}" type="presParOf" srcId="{F11600FF-8743-48F9-9650-7132E142BE43}" destId="{3607FBA3-581E-4109-9825-854D866AF72B}" srcOrd="0" destOrd="0" presId="urn:microsoft.com/office/officeart/2018/2/layout/IconLabelList"/>
    <dgm:cxn modelId="{3A17589A-7AF0-419E-8C6D-E9B90091231C}" type="presParOf" srcId="{F11600FF-8743-48F9-9650-7132E142BE43}" destId="{A04302DA-4470-41BF-8564-F0C53E8ED9A9}" srcOrd="1" destOrd="0" presId="urn:microsoft.com/office/officeart/2018/2/layout/IconLabelList"/>
    <dgm:cxn modelId="{F3F8CD80-4AC1-494C-BCB4-18D04534B222}" type="presParOf" srcId="{F11600FF-8743-48F9-9650-7132E142BE43}" destId="{DCD0752C-4C86-47C6-97B6-004C01E11448}" srcOrd="2" destOrd="0" presId="urn:microsoft.com/office/officeart/2018/2/layout/IconLabelList"/>
    <dgm:cxn modelId="{18F91784-B427-41B1-B199-37EBEFFB6E65}" type="presParOf" srcId="{480F32B8-BC94-4E13-AAAE-124A7711569D}" destId="{81482C56-100A-4EAA-B54F-FAD117C046A8}" srcOrd="1" destOrd="0" presId="urn:microsoft.com/office/officeart/2018/2/layout/IconLabelList"/>
    <dgm:cxn modelId="{F968A266-F240-414C-ADD9-B83CFA3F744C}" type="presParOf" srcId="{480F32B8-BC94-4E13-AAAE-124A7711569D}" destId="{7D5FE2CC-6D2A-4F17-9122-FFA1D21494F6}" srcOrd="2" destOrd="0" presId="urn:microsoft.com/office/officeart/2018/2/layout/IconLabelList"/>
    <dgm:cxn modelId="{E9E5A704-9916-468C-B806-A07357449FFB}" type="presParOf" srcId="{7D5FE2CC-6D2A-4F17-9122-FFA1D21494F6}" destId="{9BC409EB-3D78-4CE3-A00A-E10178CFE397}" srcOrd="0" destOrd="0" presId="urn:microsoft.com/office/officeart/2018/2/layout/IconLabelList"/>
    <dgm:cxn modelId="{58C91B28-DC5F-4F3E-9BA1-08258D028451}" type="presParOf" srcId="{7D5FE2CC-6D2A-4F17-9122-FFA1D21494F6}" destId="{4F78E568-2010-4CF2-BF72-E430B017BB33}" srcOrd="1" destOrd="0" presId="urn:microsoft.com/office/officeart/2018/2/layout/IconLabelList"/>
    <dgm:cxn modelId="{4F9145A3-C27E-4606-A4E1-A1C0B7C1C550}" type="presParOf" srcId="{7D5FE2CC-6D2A-4F17-9122-FFA1D21494F6}" destId="{4B5015F7-03EB-4CD6-ADD9-95C9E22D37B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40D426-04F1-47EA-A3C7-DB06C296FD85}" type="doc">
      <dgm:prSet loTypeId="urn:microsoft.com/office/officeart/2005/8/layout/bProcess2" loCatId="process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B377F94-EF1D-4BC2-9546-E266C446BD2B}">
      <dgm:prSet/>
      <dgm:spPr/>
      <dgm:t>
        <a:bodyPr/>
        <a:lstStyle/>
        <a:p>
          <a:r>
            <a:rPr lang="en-US"/>
            <a:t>Da li vaš proces inoviranja odgovara društvenim potrebama?</a:t>
          </a:r>
        </a:p>
      </dgm:t>
    </dgm:pt>
    <dgm:pt modelId="{88A60CC5-15EC-4C1B-BC0F-6D3A7F0FEE68}" type="parTrans" cxnId="{F17FA40B-A7EE-4E24-A7BE-83082644ED3B}">
      <dgm:prSet/>
      <dgm:spPr/>
      <dgm:t>
        <a:bodyPr/>
        <a:lstStyle/>
        <a:p>
          <a:endParaRPr lang="en-US"/>
        </a:p>
      </dgm:t>
    </dgm:pt>
    <dgm:pt modelId="{67E66F3D-9F59-493B-ADE3-956743F7D591}" type="sibTrans" cxnId="{F17FA40B-A7EE-4E24-A7BE-83082644ED3B}">
      <dgm:prSet/>
      <dgm:spPr/>
      <dgm:t>
        <a:bodyPr/>
        <a:lstStyle/>
        <a:p>
          <a:endParaRPr lang="en-US"/>
        </a:p>
      </dgm:t>
    </dgm:pt>
    <dgm:pt modelId="{DCF0ADFB-A527-431E-8433-27DA8195F763}">
      <dgm:prSet/>
      <dgm:spPr/>
      <dgm:t>
        <a:bodyPr/>
        <a:lstStyle/>
        <a:p>
          <a:r>
            <a:rPr lang="en-US"/>
            <a:t>Da li je vaš proces</a:t>
          </a:r>
          <a:r>
            <a:rPr lang="hr-HR"/>
            <a:t>s</a:t>
          </a:r>
          <a:r>
            <a:rPr lang="en-US"/>
            <a:t> inoviranja osmišljen tako da može odgovoriti na nova znanja </a:t>
          </a:r>
          <a:r>
            <a:rPr lang="hr-HR"/>
            <a:t>i događaje (uključujući i iznenađenja?)</a:t>
          </a:r>
          <a:endParaRPr lang="en-US"/>
        </a:p>
      </dgm:t>
    </dgm:pt>
    <dgm:pt modelId="{3B4CE211-B585-4737-8D73-C5AEA69D6612}" type="parTrans" cxnId="{F0075342-84B6-4F38-9F4A-6A602FCA0B5E}">
      <dgm:prSet/>
      <dgm:spPr/>
      <dgm:t>
        <a:bodyPr/>
        <a:lstStyle/>
        <a:p>
          <a:endParaRPr lang="en-US"/>
        </a:p>
      </dgm:t>
    </dgm:pt>
    <dgm:pt modelId="{1E465090-E0CF-4529-8F5E-B8470EB9EC9B}" type="sibTrans" cxnId="{F0075342-84B6-4F38-9F4A-6A602FCA0B5E}">
      <dgm:prSet/>
      <dgm:spPr/>
      <dgm:t>
        <a:bodyPr/>
        <a:lstStyle/>
        <a:p>
          <a:endParaRPr lang="en-US"/>
        </a:p>
      </dgm:t>
    </dgm:pt>
    <dgm:pt modelId="{EF425600-B67B-164E-9A39-76BC93D6AF51}" type="pres">
      <dgm:prSet presAssocID="{4040D426-04F1-47EA-A3C7-DB06C296FD85}" presName="diagram" presStyleCnt="0">
        <dgm:presLayoutVars>
          <dgm:dir/>
          <dgm:resizeHandles/>
        </dgm:presLayoutVars>
      </dgm:prSet>
      <dgm:spPr/>
    </dgm:pt>
    <dgm:pt modelId="{54A80C58-8069-AA43-AAEF-23A01567065D}" type="pres">
      <dgm:prSet presAssocID="{FB377F94-EF1D-4BC2-9546-E266C446BD2B}" presName="firstNode" presStyleLbl="node1" presStyleIdx="0" presStyleCnt="2">
        <dgm:presLayoutVars>
          <dgm:bulletEnabled val="1"/>
        </dgm:presLayoutVars>
      </dgm:prSet>
      <dgm:spPr/>
    </dgm:pt>
    <dgm:pt modelId="{EBEB7C1C-FD38-0F46-B644-65E60C849481}" type="pres">
      <dgm:prSet presAssocID="{67E66F3D-9F59-493B-ADE3-956743F7D591}" presName="sibTrans" presStyleLbl="sibTrans2D1" presStyleIdx="0" presStyleCnt="1"/>
      <dgm:spPr/>
    </dgm:pt>
    <dgm:pt modelId="{05EC18AA-5E60-DD4F-86D4-1BFDFF247F21}" type="pres">
      <dgm:prSet presAssocID="{DCF0ADFB-A527-431E-8433-27DA8195F763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F17FA40B-A7EE-4E24-A7BE-83082644ED3B}" srcId="{4040D426-04F1-47EA-A3C7-DB06C296FD85}" destId="{FB377F94-EF1D-4BC2-9546-E266C446BD2B}" srcOrd="0" destOrd="0" parTransId="{88A60CC5-15EC-4C1B-BC0F-6D3A7F0FEE68}" sibTransId="{67E66F3D-9F59-493B-ADE3-956743F7D591}"/>
    <dgm:cxn modelId="{F0075342-84B6-4F38-9F4A-6A602FCA0B5E}" srcId="{4040D426-04F1-47EA-A3C7-DB06C296FD85}" destId="{DCF0ADFB-A527-431E-8433-27DA8195F763}" srcOrd="1" destOrd="0" parTransId="{3B4CE211-B585-4737-8D73-C5AEA69D6612}" sibTransId="{1E465090-E0CF-4529-8F5E-B8470EB9EC9B}"/>
    <dgm:cxn modelId="{54F51A7C-821D-0549-BECF-EEA1F06D6C10}" type="presOf" srcId="{4040D426-04F1-47EA-A3C7-DB06C296FD85}" destId="{EF425600-B67B-164E-9A39-76BC93D6AF51}" srcOrd="0" destOrd="0" presId="urn:microsoft.com/office/officeart/2005/8/layout/bProcess2"/>
    <dgm:cxn modelId="{0C284489-B3E1-7D4D-B51A-C6BFE3D73B00}" type="presOf" srcId="{DCF0ADFB-A527-431E-8433-27DA8195F763}" destId="{05EC18AA-5E60-DD4F-86D4-1BFDFF247F21}" srcOrd="0" destOrd="0" presId="urn:microsoft.com/office/officeart/2005/8/layout/bProcess2"/>
    <dgm:cxn modelId="{D2FB15D8-EDBB-F14E-BEBD-044513ACA2E6}" type="presOf" srcId="{67E66F3D-9F59-493B-ADE3-956743F7D591}" destId="{EBEB7C1C-FD38-0F46-B644-65E60C849481}" srcOrd="0" destOrd="0" presId="urn:microsoft.com/office/officeart/2005/8/layout/bProcess2"/>
    <dgm:cxn modelId="{C298D4D8-CDFD-C64C-9B3F-BEB81E71A1BD}" type="presOf" srcId="{FB377F94-EF1D-4BC2-9546-E266C446BD2B}" destId="{54A80C58-8069-AA43-AAEF-23A01567065D}" srcOrd="0" destOrd="0" presId="urn:microsoft.com/office/officeart/2005/8/layout/bProcess2"/>
    <dgm:cxn modelId="{CF0A5AFF-939F-9C4E-9951-EB62E1727A47}" type="presParOf" srcId="{EF425600-B67B-164E-9A39-76BC93D6AF51}" destId="{54A80C58-8069-AA43-AAEF-23A01567065D}" srcOrd="0" destOrd="0" presId="urn:microsoft.com/office/officeart/2005/8/layout/bProcess2"/>
    <dgm:cxn modelId="{F9F3642E-FE0E-AF46-9388-735C60DF88A6}" type="presParOf" srcId="{EF425600-B67B-164E-9A39-76BC93D6AF51}" destId="{EBEB7C1C-FD38-0F46-B644-65E60C849481}" srcOrd="1" destOrd="0" presId="urn:microsoft.com/office/officeart/2005/8/layout/bProcess2"/>
    <dgm:cxn modelId="{DAA61AFD-154D-744A-BD23-F211C432FEC1}" type="presParOf" srcId="{EF425600-B67B-164E-9A39-76BC93D6AF51}" destId="{05EC18AA-5E60-DD4F-86D4-1BFDFF247F21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213C1-29CE-4014-9633-50C9D227A6BC}">
      <dsp:nvSpPr>
        <dsp:cNvPr id="0" name=""/>
        <dsp:cNvSpPr/>
      </dsp:nvSpPr>
      <dsp:spPr>
        <a:xfrm>
          <a:off x="0" y="718"/>
          <a:ext cx="5292304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AE6F19-180D-418E-B0BD-26941C7F5E3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39946B-EFA4-41B1-8AE4-888EDDF7FF95}">
      <dsp:nvSpPr>
        <dsp:cNvPr id="0" name=""/>
        <dsp:cNvSpPr/>
      </dsp:nvSpPr>
      <dsp:spPr>
        <a:xfrm>
          <a:off x="1941716" y="718"/>
          <a:ext cx="33505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Jeste li ikada čuli za Odgovorno inoviranje?</a:t>
          </a:r>
        </a:p>
      </dsp:txBody>
      <dsp:txXfrm>
        <a:off x="1941716" y="718"/>
        <a:ext cx="3350587" cy="1681139"/>
      </dsp:txXfrm>
    </dsp:sp>
    <dsp:sp modelId="{89A74DD8-1B3B-4A06-BAF5-80E3568BE9B7}">
      <dsp:nvSpPr>
        <dsp:cNvPr id="0" name=""/>
        <dsp:cNvSpPr/>
      </dsp:nvSpPr>
      <dsp:spPr>
        <a:xfrm>
          <a:off x="0" y="2102143"/>
          <a:ext cx="5292304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CBDA4F-9E0C-40F6-BF65-2B8634B9FE5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025AB4-FC6C-4004-BF86-293D5BED8079}">
      <dsp:nvSpPr>
        <dsp:cNvPr id="0" name=""/>
        <dsp:cNvSpPr/>
      </dsp:nvSpPr>
      <dsp:spPr>
        <a:xfrm>
          <a:off x="1941716" y="2102143"/>
          <a:ext cx="33505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Što mislite da znači?</a:t>
          </a:r>
        </a:p>
      </dsp:txBody>
      <dsp:txXfrm>
        <a:off x="1941716" y="2102143"/>
        <a:ext cx="3350587" cy="1681139"/>
      </dsp:txXfrm>
    </dsp:sp>
    <dsp:sp modelId="{8718C97C-2B85-4713-A8F0-CA38952EB0C1}">
      <dsp:nvSpPr>
        <dsp:cNvPr id="0" name=""/>
        <dsp:cNvSpPr/>
      </dsp:nvSpPr>
      <dsp:spPr>
        <a:xfrm>
          <a:off x="0" y="4203567"/>
          <a:ext cx="5292304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1164BB-3AD7-4388-9971-E2E9B663C1CF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263A5E-E778-4EB6-A6B7-71538ED6B1EC}">
      <dsp:nvSpPr>
        <dsp:cNvPr id="0" name=""/>
        <dsp:cNvSpPr/>
      </dsp:nvSpPr>
      <dsp:spPr>
        <a:xfrm>
          <a:off x="1941716" y="4203567"/>
          <a:ext cx="33505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Kako interpretirate ovaj </a:t>
          </a:r>
          <a:r>
            <a:rPr lang="hr-HR" sz="2500" kern="1200"/>
            <a:t>k</a:t>
          </a:r>
          <a:r>
            <a:rPr lang="en-US" sz="2500" kern="1200"/>
            <a:t>oncept?</a:t>
          </a:r>
        </a:p>
      </dsp:txBody>
      <dsp:txXfrm>
        <a:off x="1941716" y="4203567"/>
        <a:ext cx="33505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9298A-28B3-AD47-BE8D-97837BEF7177}">
      <dsp:nvSpPr>
        <dsp:cNvPr id="0" name=""/>
        <dsp:cNvSpPr/>
      </dsp:nvSpPr>
      <dsp:spPr>
        <a:xfrm>
          <a:off x="0" y="3322370"/>
          <a:ext cx="5089208" cy="21798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/>
            <a:t>Kvaliteta</a:t>
          </a:r>
          <a:r>
            <a:rPr lang="en-US" sz="2300" b="1" kern="1200" dirty="0"/>
            <a:t> </a:t>
          </a:r>
          <a:r>
            <a:rPr lang="en-US" sz="2300" b="1" kern="1200" dirty="0" err="1"/>
            <a:t>života</a:t>
          </a:r>
          <a:r>
            <a:rPr lang="en-US" sz="2300" kern="1200" dirty="0"/>
            <a:t>: </a:t>
          </a:r>
          <a:r>
            <a:rPr lang="en-US" sz="2300" kern="1200" dirty="0" err="1"/>
            <a:t>uvijeti</a:t>
          </a:r>
          <a:r>
            <a:rPr lang="en-US" sz="2300" kern="1200" dirty="0"/>
            <a:t> </a:t>
          </a:r>
          <a:r>
            <a:rPr lang="en-US" sz="2300" kern="1200" dirty="0" err="1"/>
            <a:t>koji</a:t>
          </a:r>
          <a:r>
            <a:rPr lang="en-US" sz="2300" kern="1200" dirty="0"/>
            <a:t> </a:t>
          </a:r>
          <a:r>
            <a:rPr lang="en-US" sz="2300" kern="1200" dirty="0" err="1"/>
            <a:t>osiguravaju</a:t>
          </a:r>
          <a:r>
            <a:rPr lang="en-US" sz="2300" kern="1200" dirty="0"/>
            <a:t> </a:t>
          </a:r>
          <a:r>
            <a:rPr lang="en-US" sz="2300" b="1" u="sng" kern="1200" dirty="0" err="1"/>
            <a:t>slobodu</a:t>
          </a:r>
          <a:r>
            <a:rPr lang="en-US" sz="2300" b="1" u="sng" kern="1200" dirty="0"/>
            <a:t> </a:t>
          </a:r>
          <a:r>
            <a:rPr lang="en-US" sz="2300" b="1" u="sng" kern="1200" dirty="0" err="1"/>
            <a:t>pojedincu</a:t>
          </a:r>
          <a:r>
            <a:rPr lang="en-US" sz="2300" b="1" u="sng" kern="1200" dirty="0"/>
            <a:t> </a:t>
          </a:r>
          <a:r>
            <a:rPr lang="en-US" sz="2300" b="1" u="sng" kern="1200" dirty="0" err="1"/>
            <a:t>i</a:t>
          </a:r>
          <a:r>
            <a:rPr lang="en-US" sz="2300" b="1" u="sng" kern="1200" dirty="0"/>
            <a:t> </a:t>
          </a:r>
          <a:r>
            <a:rPr lang="en-US" sz="2300" b="1" u="sng" kern="1200" dirty="0" err="1"/>
            <a:t>društvu</a:t>
          </a:r>
          <a:r>
            <a:rPr lang="en-US" sz="2300" kern="1200" dirty="0"/>
            <a:t> u </a:t>
          </a:r>
          <a:r>
            <a:rPr lang="en-US" sz="2300" kern="1200" dirty="0" err="1"/>
            <a:t>sukladnosti</a:t>
          </a:r>
          <a:r>
            <a:rPr lang="en-US" sz="2300" kern="1200" dirty="0"/>
            <a:t> </a:t>
          </a:r>
          <a:r>
            <a:rPr lang="en-US" sz="2300" kern="1200" dirty="0" err="1"/>
            <a:t>sa</a:t>
          </a:r>
          <a:r>
            <a:rPr lang="en-US" sz="2300" kern="1200" dirty="0"/>
            <a:t> </a:t>
          </a:r>
          <a:r>
            <a:rPr lang="en-US" sz="2300" kern="1200" dirty="0" err="1"/>
            <a:t>etičkim</a:t>
          </a:r>
          <a:r>
            <a:rPr lang="en-US" sz="2300" kern="1200" dirty="0"/>
            <a:t> </a:t>
          </a:r>
          <a:r>
            <a:rPr lang="en-US" sz="2300" kern="1200" dirty="0" err="1"/>
            <a:t>normama</a:t>
          </a:r>
          <a:r>
            <a:rPr lang="en-US" sz="2300" kern="1200" dirty="0"/>
            <a:t>. </a:t>
          </a:r>
          <a:r>
            <a:rPr lang="en-US" sz="2300" kern="1200" dirty="0" err="1"/>
            <a:t>Ovi</a:t>
          </a:r>
          <a:r>
            <a:rPr lang="en-US" sz="2300" kern="1200" dirty="0"/>
            <a:t> </a:t>
          </a:r>
          <a:r>
            <a:rPr lang="en-US" sz="2300" kern="1200" dirty="0" err="1"/>
            <a:t>osnovni</a:t>
          </a:r>
          <a:r>
            <a:rPr lang="en-US" sz="2300" kern="1200" dirty="0"/>
            <a:t> </a:t>
          </a:r>
          <a:r>
            <a:rPr lang="en-US" sz="2300" kern="1200" dirty="0" err="1"/>
            <a:t>uvijeti</a:t>
          </a:r>
          <a:r>
            <a:rPr lang="en-US" sz="2300" kern="1200" dirty="0"/>
            <a:t> </a:t>
          </a:r>
          <a:r>
            <a:rPr lang="en-US" sz="2300" kern="1200" dirty="0" err="1"/>
            <a:t>nastaju</a:t>
          </a:r>
          <a:r>
            <a:rPr lang="en-US" sz="2300" kern="1200" dirty="0"/>
            <a:t> </a:t>
          </a:r>
          <a:r>
            <a:rPr lang="en-US" sz="2300" b="1" u="sng" kern="1200" dirty="0" err="1"/>
            <a:t>racionalnim</a:t>
          </a:r>
          <a:r>
            <a:rPr lang="en-US" sz="2300" b="1" u="sng" kern="1200" dirty="0"/>
            <a:t> </a:t>
          </a:r>
          <a:r>
            <a:rPr lang="en-US" sz="2300" b="1" u="sng" kern="1200" dirty="0" err="1"/>
            <a:t>dogovorom</a:t>
          </a:r>
          <a:r>
            <a:rPr lang="en-US" sz="2300" b="1" u="sng" kern="1200" dirty="0"/>
            <a:t> </a:t>
          </a:r>
          <a:r>
            <a:rPr lang="en-US" sz="2300" b="1" u="sng" kern="1200" dirty="0" err="1"/>
            <a:t>socijalnih</a:t>
          </a:r>
          <a:r>
            <a:rPr lang="en-US" sz="2300" b="1" u="sng" kern="1200" dirty="0"/>
            <a:t> </a:t>
          </a:r>
          <a:r>
            <a:rPr lang="en-US" sz="2300" b="1" u="sng" kern="1200" dirty="0" err="1"/>
            <a:t>dionika</a:t>
          </a:r>
          <a:r>
            <a:rPr lang="en-US" sz="2300" kern="1200" dirty="0"/>
            <a:t>.</a:t>
          </a:r>
        </a:p>
      </dsp:txBody>
      <dsp:txXfrm>
        <a:off x="0" y="3322370"/>
        <a:ext cx="5089208" cy="2179834"/>
      </dsp:txXfrm>
    </dsp:sp>
    <dsp:sp modelId="{54BAADC8-63D7-AF49-9AE0-A332B728F0CF}">
      <dsp:nvSpPr>
        <dsp:cNvPr id="0" name=""/>
        <dsp:cNvSpPr/>
      </dsp:nvSpPr>
      <dsp:spPr>
        <a:xfrm rot="10800000">
          <a:off x="0" y="2482"/>
          <a:ext cx="5089208" cy="3352586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Odgovorno inoviranje</a:t>
          </a:r>
          <a:r>
            <a:rPr lang="en-US" sz="2300" kern="1200"/>
            <a:t>: Inoviranje usmjereno povećanju kvalitete života. </a:t>
          </a:r>
          <a:br>
            <a:rPr lang="en-US" sz="2300" kern="1200"/>
          </a:br>
          <a:endParaRPr lang="en-US" sz="2300" kern="1200"/>
        </a:p>
      </dsp:txBody>
      <dsp:txXfrm rot="10800000">
        <a:off x="0" y="2482"/>
        <a:ext cx="5089208" cy="2178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8B754-8A9B-42CA-9980-92F7DFEB942A}">
      <dsp:nvSpPr>
        <dsp:cNvPr id="0" name=""/>
        <dsp:cNvSpPr/>
      </dsp:nvSpPr>
      <dsp:spPr>
        <a:xfrm>
          <a:off x="0" y="675083"/>
          <a:ext cx="5818327" cy="12463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ED1DDB-3144-42CD-9EBA-5DC004E4BF7C}">
      <dsp:nvSpPr>
        <dsp:cNvPr id="0" name=""/>
        <dsp:cNvSpPr/>
      </dsp:nvSpPr>
      <dsp:spPr>
        <a:xfrm>
          <a:off x="377008" y="955503"/>
          <a:ext cx="685469" cy="6854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ED7B68-C4A4-4E53-BF51-1E7416FC02D3}">
      <dsp:nvSpPr>
        <dsp:cNvPr id="0" name=""/>
        <dsp:cNvSpPr/>
      </dsp:nvSpPr>
      <dsp:spPr>
        <a:xfrm>
          <a:off x="1439486" y="675083"/>
          <a:ext cx="4378840" cy="1246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901" tIns="131901" rIns="131901" bIns="13190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Da li se kompanija uključuje u dijalog sa relevantnim dionicima?</a:t>
          </a:r>
        </a:p>
      </dsp:txBody>
      <dsp:txXfrm>
        <a:off x="1439486" y="675083"/>
        <a:ext cx="4378840" cy="1246308"/>
      </dsp:txXfrm>
    </dsp:sp>
    <dsp:sp modelId="{099CFD54-B65D-4A42-84B6-2EDB7AD98D63}">
      <dsp:nvSpPr>
        <dsp:cNvPr id="0" name=""/>
        <dsp:cNvSpPr/>
      </dsp:nvSpPr>
      <dsp:spPr>
        <a:xfrm>
          <a:off x="0" y="2232969"/>
          <a:ext cx="5818327" cy="12463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B86512-F519-42A0-ABF0-8C561AD6D932}">
      <dsp:nvSpPr>
        <dsp:cNvPr id="0" name=""/>
        <dsp:cNvSpPr/>
      </dsp:nvSpPr>
      <dsp:spPr>
        <a:xfrm>
          <a:off x="377008" y="2513388"/>
          <a:ext cx="685469" cy="6854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923B23-825F-47B0-9DB2-589FF9320208}">
      <dsp:nvSpPr>
        <dsp:cNvPr id="0" name=""/>
        <dsp:cNvSpPr/>
      </dsp:nvSpPr>
      <dsp:spPr>
        <a:xfrm>
          <a:off x="1439486" y="2232969"/>
          <a:ext cx="4378840" cy="1246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901" tIns="131901" rIns="131901" bIns="13190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Da li je ovakav dijalog uključen u va</a:t>
          </a:r>
          <a:r>
            <a:rPr lang="hr-HR" sz="2300" kern="1200"/>
            <a:t>š</a:t>
          </a:r>
          <a:r>
            <a:rPr lang="en-US" sz="2300" kern="1200"/>
            <a:t>e poslovne procese </a:t>
          </a:r>
          <a:r>
            <a:rPr lang="hr-HR" sz="2300" kern="1200"/>
            <a:t>i</a:t>
          </a:r>
          <a:r>
            <a:rPr lang="en-US" sz="2300" kern="1200"/>
            <a:t> procese istraživanja </a:t>
          </a:r>
          <a:r>
            <a:rPr lang="hr-HR" sz="2300" kern="1200"/>
            <a:t>i</a:t>
          </a:r>
          <a:r>
            <a:rPr lang="en-US" sz="2300" kern="1200"/>
            <a:t> razvoja?</a:t>
          </a:r>
        </a:p>
      </dsp:txBody>
      <dsp:txXfrm>
        <a:off x="1439486" y="2232969"/>
        <a:ext cx="4378840" cy="1246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7FBA3-581E-4109-9825-854D866AF72B}">
      <dsp:nvSpPr>
        <dsp:cNvPr id="0" name=""/>
        <dsp:cNvSpPr/>
      </dsp:nvSpPr>
      <dsp:spPr>
        <a:xfrm>
          <a:off x="742835" y="947854"/>
          <a:ext cx="1199812" cy="1199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0752C-4C86-47C6-97B6-004C01E11448}">
      <dsp:nvSpPr>
        <dsp:cNvPr id="0" name=""/>
        <dsp:cNvSpPr/>
      </dsp:nvSpPr>
      <dsp:spPr>
        <a:xfrm>
          <a:off x="9616" y="2486506"/>
          <a:ext cx="266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 li va</a:t>
          </a:r>
          <a:r>
            <a:rPr lang="hr-HR" sz="1500" kern="1200"/>
            <a:t>š</a:t>
          </a:r>
          <a:r>
            <a:rPr lang="en-US" sz="1500" kern="1200"/>
            <a:t>a kompanija odražava svoj utjecaj na društvo kroz svoj sustav vrijednosti, svrhu i motivaciju?</a:t>
          </a:r>
        </a:p>
      </dsp:txBody>
      <dsp:txXfrm>
        <a:off x="9616" y="2486506"/>
        <a:ext cx="2666250" cy="720000"/>
      </dsp:txXfrm>
    </dsp:sp>
    <dsp:sp modelId="{9BC409EB-3D78-4CE3-A00A-E10178CFE397}">
      <dsp:nvSpPr>
        <dsp:cNvPr id="0" name=""/>
        <dsp:cNvSpPr/>
      </dsp:nvSpPr>
      <dsp:spPr>
        <a:xfrm>
          <a:off x="3875679" y="947854"/>
          <a:ext cx="1199812" cy="1199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5015F7-03EB-4CD6-ADD9-95C9E22D37B2}">
      <dsp:nvSpPr>
        <dsp:cNvPr id="0" name=""/>
        <dsp:cNvSpPr/>
      </dsp:nvSpPr>
      <dsp:spPr>
        <a:xfrm>
          <a:off x="3142460" y="2486506"/>
          <a:ext cx="266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 li su svrha </a:t>
          </a:r>
          <a:r>
            <a:rPr lang="hr-HR" sz="1500" kern="1200"/>
            <a:t>i</a:t>
          </a:r>
          <a:r>
            <a:rPr lang="en-US" sz="1500" kern="1200"/>
            <a:t> vrijednosti integrirane u poslovne </a:t>
          </a:r>
          <a:r>
            <a:rPr lang="hr-HR" sz="1500" kern="1200"/>
            <a:t>procese i procese istraživanja i razvoja?</a:t>
          </a:r>
          <a:r>
            <a:rPr lang="en-US" sz="1500" kern="1200"/>
            <a:t> </a:t>
          </a:r>
        </a:p>
      </dsp:txBody>
      <dsp:txXfrm>
        <a:off x="3142460" y="2486506"/>
        <a:ext cx="26662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80C58-8069-AA43-AAEF-23A01567065D}">
      <dsp:nvSpPr>
        <dsp:cNvPr id="0" name=""/>
        <dsp:cNvSpPr/>
      </dsp:nvSpPr>
      <dsp:spPr>
        <a:xfrm>
          <a:off x="710" y="913799"/>
          <a:ext cx="2326762" cy="232676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 li vaš proces inoviranja odgovara društvenim potrebama?</a:t>
          </a:r>
        </a:p>
      </dsp:txBody>
      <dsp:txXfrm>
        <a:off x="341456" y="1254545"/>
        <a:ext cx="1645270" cy="1645270"/>
      </dsp:txXfrm>
    </dsp:sp>
    <dsp:sp modelId="{EBEB7C1C-FD38-0F46-B644-65E60C849481}">
      <dsp:nvSpPr>
        <dsp:cNvPr id="0" name=""/>
        <dsp:cNvSpPr/>
      </dsp:nvSpPr>
      <dsp:spPr>
        <a:xfrm rot="5400000">
          <a:off x="2519430" y="1768884"/>
          <a:ext cx="814366" cy="616592"/>
        </a:xfrm>
        <a:prstGeom prst="triangle">
          <a:avLst/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EC18AA-5E60-DD4F-86D4-1BFDFF247F21}">
      <dsp:nvSpPr>
        <dsp:cNvPr id="0" name=""/>
        <dsp:cNvSpPr/>
      </dsp:nvSpPr>
      <dsp:spPr>
        <a:xfrm>
          <a:off x="3490854" y="913799"/>
          <a:ext cx="2326762" cy="232676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 li je vaš proces</a:t>
          </a:r>
          <a:r>
            <a:rPr lang="hr-HR" sz="1500" kern="1200"/>
            <a:t>s</a:t>
          </a:r>
          <a:r>
            <a:rPr lang="en-US" sz="1500" kern="1200"/>
            <a:t> inoviranja osmišljen tako da može odgovoriti na nova znanja </a:t>
          </a:r>
          <a:r>
            <a:rPr lang="hr-HR" sz="1500" kern="1200"/>
            <a:t>i događaje (uključujući i iznenađenja?)</a:t>
          </a:r>
          <a:endParaRPr lang="en-US" sz="1500" kern="1200"/>
        </a:p>
      </dsp:txBody>
      <dsp:txXfrm>
        <a:off x="3831600" y="1254545"/>
        <a:ext cx="1645270" cy="1645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86270-158E-A64C-8699-3AD7C8B9C1B4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4BCEC-52C4-C643-83D7-572B1D924C0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6924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4BCEC-52C4-C643-83D7-572B1D924C0B}" type="slidenum">
              <a:rPr lang="sr-Latn-RS" smtClean="0"/>
              <a:t>14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7533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3456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3818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9604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8" indent="0" algn="ctr">
              <a:buNone/>
              <a:defRPr sz="2000"/>
            </a:lvl2pPr>
            <a:lvl3pPr marL="914415" indent="0" algn="ctr">
              <a:buNone/>
              <a:defRPr sz="1800"/>
            </a:lvl3pPr>
            <a:lvl4pPr marL="1371623" indent="0" algn="ctr">
              <a:buNone/>
              <a:defRPr sz="1600"/>
            </a:lvl4pPr>
            <a:lvl5pPr marL="1828830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6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82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3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2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9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00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9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1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67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94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8" indent="0">
              <a:buNone/>
              <a:defRPr sz="1400"/>
            </a:lvl2pPr>
            <a:lvl3pPr marL="914415" indent="0">
              <a:buNone/>
              <a:defRPr sz="1200"/>
            </a:lvl3pPr>
            <a:lvl4pPr marL="1371623" indent="0">
              <a:buNone/>
              <a:defRPr sz="1000"/>
            </a:lvl4pPr>
            <a:lvl5pPr marL="1828830" indent="0">
              <a:buNone/>
              <a:defRPr sz="1000"/>
            </a:lvl5pPr>
            <a:lvl6pPr marL="2286038" indent="0">
              <a:buNone/>
              <a:defRPr sz="1000"/>
            </a:lvl6pPr>
            <a:lvl7pPr marL="2743246" indent="0">
              <a:buNone/>
              <a:defRPr sz="1000"/>
            </a:lvl7pPr>
            <a:lvl8pPr marL="3200453" indent="0">
              <a:buNone/>
              <a:defRPr sz="1000"/>
            </a:lvl8pPr>
            <a:lvl9pPr marL="36576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5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65947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8" indent="0">
              <a:buNone/>
              <a:defRPr sz="1400"/>
            </a:lvl2pPr>
            <a:lvl3pPr marL="914415" indent="0">
              <a:buNone/>
              <a:defRPr sz="1200"/>
            </a:lvl3pPr>
            <a:lvl4pPr marL="1371623" indent="0">
              <a:buNone/>
              <a:defRPr sz="1000"/>
            </a:lvl4pPr>
            <a:lvl5pPr marL="1828830" indent="0">
              <a:buNone/>
              <a:defRPr sz="1000"/>
            </a:lvl5pPr>
            <a:lvl6pPr marL="2286038" indent="0">
              <a:buNone/>
              <a:defRPr sz="1000"/>
            </a:lvl6pPr>
            <a:lvl7pPr marL="2743246" indent="0">
              <a:buNone/>
              <a:defRPr sz="1000"/>
            </a:lvl7pPr>
            <a:lvl8pPr marL="3200453" indent="0">
              <a:buNone/>
              <a:defRPr sz="1000"/>
            </a:lvl8pPr>
            <a:lvl9pPr marL="36576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1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0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01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 flipV="1">
            <a:off x="1" y="5803200"/>
            <a:ext cx="9905998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68582" tIns="34291" rIns="68582" bIns="34291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35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" y="0"/>
            <a:ext cx="9905998" cy="5803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68582" tIns="34291" rIns="68582" bIns="34291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35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48666" y="4"/>
            <a:ext cx="8208670" cy="3741441"/>
          </a:xfrm>
        </p:spPr>
        <p:txBody>
          <a:bodyPr anchor="b" anchorCtr="0">
            <a:noAutofit/>
          </a:bodyPr>
          <a:lstStyle>
            <a:lvl1pPr algn="ctr">
              <a:lnSpc>
                <a:spcPct val="80000"/>
              </a:lnSpc>
              <a:defRPr sz="6601" b="0" cap="all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"/>
          </p:nvPr>
        </p:nvSpPr>
        <p:spPr>
          <a:xfrm>
            <a:off x="848666" y="3741445"/>
            <a:ext cx="8208670" cy="2061759"/>
          </a:xfrm>
        </p:spPr>
        <p:txBody>
          <a:bodyPr anchor="t" anchorCtr="0"/>
          <a:lstStyle>
            <a:lvl1pPr marL="0" indent="0" algn="ctr">
              <a:lnSpc>
                <a:spcPct val="80000"/>
              </a:lnSpc>
              <a:buNone/>
              <a:defRPr sz="3300">
                <a:solidFill>
                  <a:srgbClr val="B2B2B2"/>
                </a:solidFill>
              </a:defRPr>
            </a:lvl1pPr>
            <a:lvl2pPr marL="34295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5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80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75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70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6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61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8" name="Picture 7" descr="D:\backup\Desktop\head1jpeg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950964"/>
            <a:ext cx="9907290" cy="9070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4426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26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2881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175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7677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3143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3492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CAA7-F6C7-7546-A70C-94A60136856C}" type="datetimeFigureOut">
              <a:rPr lang="sr-Latn-RS" smtClean="0"/>
              <a:t>17.5.2020.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934F6-F793-B74F-ACC8-7753974A607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09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984C0-742F-5A46-8564-90C2A92E1BB9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A45CC-7591-5A46-8F76-00EC121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8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1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9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7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34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42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9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7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5" indent="-228604" algn="l" defTabSz="9144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seonweb.it/download/progetti-europei/uni-pdr-27-2017-eng.pdf?DWN=60075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A0D725-6DB8-BB47-A3F4-D1D88C0F871C}"/>
              </a:ext>
            </a:extLst>
          </p:cNvPr>
          <p:cNvSpPr txBox="1">
            <a:spLocks/>
          </p:cNvSpPr>
          <p:nvPr/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dirty="0"/>
              <a:t>ROSIE- ODGOVORNO ISTRAŽIVANJE I RAZVOJ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D8A970B-1182-DD42-9645-B3BB57E7828C}"/>
              </a:ext>
            </a:extLst>
          </p:cNvPr>
          <p:cNvSpPr txBox="1">
            <a:spLocks/>
          </p:cNvSpPr>
          <p:nvPr/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RS" dirty="0"/>
              <a:t>Dr. Emir </a:t>
            </a:r>
            <a:r>
              <a:rPr lang="sr-Latn-RS" dirty="0" err="1"/>
              <a:t>Džanić</a:t>
            </a: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3DFEE-344C-5B4C-86F3-1430F99E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92" y="5735637"/>
            <a:ext cx="2112416" cy="6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13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322" r="14304"/>
          <a:stretch/>
        </p:blipFill>
        <p:spPr>
          <a:xfrm>
            <a:off x="3695198" y="-5"/>
            <a:ext cx="6210801" cy="3681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966" r="15270" b="-1"/>
          <a:stretch/>
        </p:blipFill>
        <p:spPr>
          <a:xfrm>
            <a:off x="3695199" y="3681409"/>
            <a:ext cx="6210801" cy="31765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1115219"/>
            <a:ext cx="438417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Održiva</a:t>
            </a: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suvremena</a:t>
            </a:r>
            <a:r>
              <a:rPr lang="en-US" sz="4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arhitektura</a:t>
            </a:r>
            <a:endParaRPr lang="en-US" sz="45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1037" y="3681408"/>
            <a:ext cx="922496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78484" y="6304004"/>
            <a:ext cx="382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http://</a:t>
            </a:r>
            <a:r>
              <a:rPr lang="en-US" dirty="0" err="1">
                <a:solidFill>
                  <a:prstClr val="white"/>
                </a:solidFill>
                <a:latin typeface="Calibri" panose="020F0502020204030204"/>
              </a:rPr>
              <a:t>www.mcdonoughpartners.com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6782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641" r="11820" b="-1"/>
          <a:stretch/>
        </p:blipFill>
        <p:spPr>
          <a:xfrm>
            <a:off x="3480670" y="10"/>
            <a:ext cx="6425330" cy="68579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38" y="1115219"/>
            <a:ext cx="4473178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500">
                <a:solidFill>
                  <a:schemeClr val="bg1"/>
                </a:solidFill>
              </a:rPr>
              <a:t>Casa Batlló</a:t>
            </a:r>
            <a:br>
              <a:rPr lang="en-US" sz="4500">
                <a:solidFill>
                  <a:schemeClr val="bg1"/>
                </a:solidFill>
              </a:rPr>
            </a:br>
            <a:endParaRPr lang="en-US" sz="45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4475" y="3681408"/>
            <a:ext cx="969704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26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2466" y="280374"/>
            <a:ext cx="9294019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3910" y="433545"/>
            <a:ext cx="905113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9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Cirkularna ekonomija Renault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1938" y="1522292"/>
            <a:ext cx="631507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8" y="2879652"/>
            <a:ext cx="4432932" cy="309196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9475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21" y="2990474"/>
            <a:ext cx="4432933" cy="2870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0AF1A-B3A7-AF4F-85CB-AC56A5387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59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C8F1A-5656-1D43-BE46-967215F9C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Odgovorna</a:t>
            </a:r>
            <a:r>
              <a:rPr lang="en-GB" dirty="0"/>
              <a:t> </a:t>
            </a:r>
            <a:r>
              <a:rPr lang="en-GB" dirty="0" err="1"/>
              <a:t>inovacija</a:t>
            </a:r>
            <a:r>
              <a:rPr lang="en-GB" dirty="0"/>
              <a:t> - </a:t>
            </a:r>
            <a:r>
              <a:rPr lang="en-GB" dirty="0" err="1"/>
              <a:t>Odnos</a:t>
            </a:r>
            <a:r>
              <a:rPr lang="en-GB" dirty="0"/>
              <a:t> </a:t>
            </a:r>
            <a:r>
              <a:rPr lang="en-GB" dirty="0" err="1"/>
              <a:t>dionika</a:t>
            </a:r>
            <a:r>
              <a:rPr lang="en-GB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B9457-2504-9248-BBF0-CD246508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8E81BD-455C-0945-AF16-DE404E40E053}"/>
              </a:ext>
            </a:extLst>
          </p:cNvPr>
          <p:cNvSpPr txBox="1"/>
          <p:nvPr/>
        </p:nvSpPr>
        <p:spPr>
          <a:xfrm>
            <a:off x="681038" y="2368456"/>
            <a:ext cx="8247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Kako bi dosegli višu razinu kvalitete života u našoj lokalnoj sredini, potreban je dogovor o tome što smatramo važnim za budućnost naše zajednice. </a:t>
            </a:r>
          </a:p>
          <a:p>
            <a:r>
              <a:rPr lang="hr-HR" dirty="0"/>
              <a:t>Poštujući smjernice šire zajednice i EU, naša zajednica može postati inovativna, a time i konkurentnija na tržištu (turizam, plava ekonomija </a:t>
            </a:r>
            <a:r>
              <a:rPr lang="hr-HR" dirty="0" err="1"/>
              <a:t>isl</a:t>
            </a:r>
            <a:r>
              <a:rPr lang="hr-HR" dirty="0"/>
              <a:t>.). </a:t>
            </a:r>
          </a:p>
          <a:p>
            <a:r>
              <a:rPr lang="hr-HR" dirty="0"/>
              <a:t>Kako bi inoviranje postao holistički proces usmjeren povećanju kvalitete života potrebna je suradnja svih relevantnih dionika.</a:t>
            </a:r>
          </a:p>
        </p:txBody>
      </p:sp>
    </p:spTree>
    <p:extLst>
      <p:ext uri="{BB962C8B-B14F-4D97-AF65-F5344CB8AC3E}">
        <p14:creationId xmlns:p14="http://schemas.microsoft.com/office/powerpoint/2010/main" val="3446323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5ABEB-546D-2C48-B9EF-85DC881F6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Tko je sve uključen? Trostruki </a:t>
            </a:r>
            <a:r>
              <a:rPr lang="sr-Latn-RS" dirty="0" err="1"/>
              <a:t>heliks</a:t>
            </a:r>
            <a:endParaRPr lang="sr-Latn-R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3630CB-2703-7248-8792-D8E90FDF5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6834" y="1333295"/>
            <a:ext cx="4131799" cy="5073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C8168-44FE-6245-B6EC-A87F42A2F3BF}"/>
              </a:ext>
            </a:extLst>
          </p:cNvPr>
          <p:cNvSpPr txBox="1"/>
          <p:nvPr/>
        </p:nvSpPr>
        <p:spPr>
          <a:xfrm>
            <a:off x="681037" y="1690692"/>
            <a:ext cx="36347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Odnos dionika je opisan susatvom Trostrukog heliksa u kojem suradnja sveučilišta, gospodarstva, lokalne i centralne države predstavlja osnovu učinkovitog inoviranja.</a:t>
            </a:r>
          </a:p>
          <a:p>
            <a:r>
              <a:rPr lang="hr-HR"/>
              <a:t>Interes lokalne zajednice je važan regulator odgovornosti u inoviranju lokalnog gospodarstva.</a:t>
            </a:r>
          </a:p>
          <a:p>
            <a:r>
              <a:rPr lang="hr-HR"/>
              <a:t>Tako da nije bilo suglasja u Barceloni o vrijednostima koje je Gaudi artikulirao svojom arhitekturom, ne bi bilo niti Casa Batllo i monogih njegovih drugih djela. Jednako tako, Gaudi ne bi uspioda nije bilo bogatstva (gospodarstva) iz kojeg je financirana ovakva gradnja.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E1B2F3-2E5A-9F4C-AE4F-E7BE4583E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1F714-72C8-8A44-B894-78458380B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8" t="9091" r="26751"/>
          <a:stretch/>
        </p:blipFill>
        <p:spPr>
          <a:xfrm>
            <a:off x="2862005" y="10"/>
            <a:ext cx="704399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927238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DB1D6-1678-0445-B8BE-6BF5937C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13" y="1161288"/>
            <a:ext cx="2793492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500"/>
              <a:t>Tko još fali u 3H modelu?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471" y="657225"/>
            <a:ext cx="73152" cy="4457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48" y="2443480"/>
            <a:ext cx="2682049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AB15C7-E19B-D945-882E-E71C592B9D57}"/>
              </a:ext>
            </a:extLst>
          </p:cNvPr>
          <p:cNvSpPr txBox="1"/>
          <p:nvPr/>
        </p:nvSpPr>
        <p:spPr>
          <a:xfrm>
            <a:off x="301513" y="2718054"/>
            <a:ext cx="2794112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Osim</a:t>
            </a:r>
            <a:r>
              <a:rPr lang="en-US" sz="1500" dirty="0"/>
              <a:t> </a:t>
            </a:r>
            <a:r>
              <a:rPr lang="en-US" sz="1500" dirty="0" err="1"/>
              <a:t>gospodarstva</a:t>
            </a:r>
            <a:r>
              <a:rPr lang="en-US" sz="1500" dirty="0"/>
              <a:t>, </a:t>
            </a:r>
            <a:r>
              <a:rPr lang="en-US" sz="1500" dirty="0" err="1"/>
              <a:t>sveučilišta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države</a:t>
            </a:r>
            <a:r>
              <a:rPr lang="en-US" sz="1500" dirty="0"/>
              <a:t>, </a:t>
            </a:r>
            <a:r>
              <a:rPr lang="en-US" sz="1500" dirty="0" err="1"/>
              <a:t>suvremena</a:t>
            </a:r>
            <a:r>
              <a:rPr lang="en-US" sz="1500" dirty="0"/>
              <a:t> </a:t>
            </a:r>
            <a:r>
              <a:rPr lang="en-US" sz="1500" dirty="0" err="1"/>
              <a:t>društva</a:t>
            </a:r>
            <a:r>
              <a:rPr lang="en-US" sz="1500" dirty="0"/>
              <a:t> </a:t>
            </a:r>
            <a:r>
              <a:rPr lang="en-US" sz="1500" dirty="0" err="1"/>
              <a:t>uključuju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građane</a:t>
            </a:r>
            <a:r>
              <a:rPr lang="en-US" sz="1500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/>
              <a:t>Ukoliko</a:t>
            </a:r>
            <a:r>
              <a:rPr lang="en-US" sz="1500" dirty="0"/>
              <a:t> </a:t>
            </a:r>
            <a:r>
              <a:rPr lang="en-US" sz="1500" dirty="0" err="1"/>
              <a:t>svi</a:t>
            </a:r>
            <a:r>
              <a:rPr lang="en-US" sz="1500" dirty="0"/>
              <a:t> </a:t>
            </a:r>
            <a:r>
              <a:rPr lang="en-US" sz="1500" dirty="0" err="1"/>
              <a:t>uključeni</a:t>
            </a:r>
            <a:r>
              <a:rPr lang="en-US" sz="1500" dirty="0"/>
              <a:t> u </a:t>
            </a:r>
            <a:r>
              <a:rPr lang="en-US" sz="1500" dirty="0" err="1"/>
              <a:t>proces</a:t>
            </a:r>
            <a:r>
              <a:rPr lang="en-US" sz="1500" dirty="0"/>
              <a:t>, </a:t>
            </a:r>
            <a:r>
              <a:rPr lang="en-US" sz="1500" dirty="0" err="1"/>
              <a:t>inovacije</a:t>
            </a:r>
            <a:r>
              <a:rPr lang="en-US" sz="1500" dirty="0"/>
              <a:t> </a:t>
            </a:r>
            <a:r>
              <a:rPr lang="en-US" sz="1500" dirty="0" err="1"/>
              <a:t>postaju</a:t>
            </a:r>
            <a:r>
              <a:rPr lang="en-US" sz="1500" dirty="0"/>
              <a:t> </a:t>
            </a:r>
            <a:r>
              <a:rPr lang="en-US" sz="1500" dirty="0" err="1"/>
              <a:t>bolje</a:t>
            </a:r>
            <a:r>
              <a:rPr lang="en-US" sz="1500" dirty="0"/>
              <a:t> </a:t>
            </a:r>
            <a:r>
              <a:rPr lang="en-US" sz="1500" dirty="0" err="1"/>
              <a:t>usmjerene</a:t>
            </a:r>
            <a:r>
              <a:rPr lang="en-US" sz="1500" dirty="0"/>
              <a:t> </a:t>
            </a:r>
            <a:r>
              <a:rPr lang="en-US" sz="1500" dirty="0" err="1"/>
              <a:t>prema</a:t>
            </a:r>
            <a:r>
              <a:rPr lang="en-US" sz="1500" dirty="0"/>
              <a:t> </a:t>
            </a:r>
            <a:r>
              <a:rPr lang="en-US" sz="1500" dirty="0" err="1"/>
              <a:t>jačanju</a:t>
            </a:r>
            <a:r>
              <a:rPr lang="en-US" sz="1500" dirty="0"/>
              <a:t> </a:t>
            </a:r>
            <a:r>
              <a:rPr lang="en-US" sz="1500" dirty="0" err="1"/>
              <a:t>kvalitete</a:t>
            </a:r>
            <a:r>
              <a:rPr lang="en-US" sz="1500" dirty="0"/>
              <a:t> </a:t>
            </a:r>
            <a:r>
              <a:rPr lang="en-US" sz="1500" dirty="0" err="1"/>
              <a:t>života</a:t>
            </a:r>
            <a:r>
              <a:rPr lang="en-US" sz="15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0786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699C-E91C-0D41-97C1-3185F02B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Kome je usmjerena ova radionica?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57E1-83A8-8E4D-A5B0-798086503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b="1" dirty="0"/>
              <a:t>Odgovorno istraživanje i inovacije (OII) </a:t>
            </a:r>
            <a:r>
              <a:rPr lang="hr-HR" dirty="0"/>
              <a:t>postaju </a:t>
            </a:r>
            <a:r>
              <a:rPr lang="hr-HR" b="1" dirty="0"/>
              <a:t>Odgovorne inovacije (OI), </a:t>
            </a:r>
            <a:r>
              <a:rPr lang="hr-HR" dirty="0"/>
              <a:t>a u centru su </a:t>
            </a:r>
            <a:r>
              <a:rPr lang="hr-HR" b="1" dirty="0">
                <a:solidFill>
                  <a:srgbClr val="FF0000"/>
                </a:solidFill>
              </a:rPr>
              <a:t>mala i srednja poduzeća (MSP)</a:t>
            </a:r>
          </a:p>
          <a:p>
            <a:r>
              <a:rPr lang="hr-HR" dirty="0"/>
              <a:t>Njihova vizija</a:t>
            </a:r>
          </a:p>
          <a:p>
            <a:r>
              <a:rPr lang="hr-HR" dirty="0"/>
              <a:t>Njihova osnovna područja interesa (WANT) </a:t>
            </a:r>
          </a:p>
          <a:p>
            <a:r>
              <a:rPr lang="hr-HR" dirty="0"/>
              <a:t>Način strategijskog razmišljanja i razvoja proizvoda</a:t>
            </a:r>
          </a:p>
          <a:p>
            <a:r>
              <a:rPr lang="hr-HR" dirty="0"/>
              <a:t>Organizacijska kultura i osnovne pretpostavke</a:t>
            </a:r>
          </a:p>
          <a:p>
            <a:r>
              <a:rPr lang="hr-HR" dirty="0"/>
              <a:t>Dionici koji ih okružuju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ADF26-5B9A-6945-B01A-936D5622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04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4892-0925-5847-8B28-D8177B3D3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odgovornosti</a:t>
            </a:r>
            <a:r>
              <a:rPr lang="en-GB" dirty="0"/>
              <a:t> </a:t>
            </a:r>
            <a:r>
              <a:rPr lang="en-GB" dirty="0" err="1"/>
              <a:t>proizlazi</a:t>
            </a:r>
            <a:r>
              <a:rPr lang="en-GB" dirty="0"/>
              <a:t> </a:t>
            </a:r>
            <a:r>
              <a:rPr lang="en-GB" dirty="0" err="1"/>
              <a:t>otvorenost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4F10-F80B-8E4E-AE7C-B4B6B1047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600"/>
            <a:r>
              <a:rPr lang="hr-HR" dirty="0"/>
              <a:t>Uključivanje svih navedenih dionika nužno otvara i naše procese inoviranja</a:t>
            </a:r>
            <a:endParaRPr lang="hr-HR" dirty="0">
              <a:cs typeface="Calibri" panose="020F0502020204030204"/>
            </a:endParaRPr>
          </a:p>
          <a:p>
            <a:pPr marL="228600" indent="-228600"/>
            <a:r>
              <a:rPr lang="hr-HR" dirty="0"/>
              <a:t>Za inoviranje u koje su uključeni svi dionici važna je razmjena znanja ali i načini motiviranja dionika da sudjeluju u procesu</a:t>
            </a:r>
            <a:endParaRPr lang="hr-HR" dirty="0">
              <a:cs typeface="Calibri"/>
            </a:endParaRPr>
          </a:p>
          <a:p>
            <a:pPr marL="228600" indent="-228600"/>
            <a:r>
              <a:rPr lang="hr-HR" dirty="0"/>
              <a:t>Često znanja koja nastaju u organizaciji ne moraju biti korisna našoj organizaciji ali mogu nekom drugom dioniku</a:t>
            </a:r>
            <a:endParaRPr lang="hr-HR" dirty="0">
              <a:cs typeface="Calibri"/>
            </a:endParaRPr>
          </a:p>
          <a:p>
            <a:pPr marL="228600" indent="-228600"/>
            <a:r>
              <a:rPr lang="hr-HR" dirty="0"/>
              <a:t>Razvojem naše sposobnosti da razmjenjujemo znanja razvijamo i odnose odgovornosti prema dionicima.</a:t>
            </a:r>
            <a:endParaRPr lang="hr-HR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5923E-4B9F-8D4B-83EF-340EA44E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9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3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4363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0F601-0AA0-9843-9A48-66C4A0A6E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859536"/>
            <a:ext cx="3926652" cy="1243584"/>
          </a:xfrm>
        </p:spPr>
        <p:txBody>
          <a:bodyPr>
            <a:normAutofit/>
          </a:bodyPr>
          <a:lstStyle/>
          <a:p>
            <a:r>
              <a:rPr lang="sr-Latn-RS" sz="3100"/>
              <a:t>Kako provesti Odgovornu inovaciju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04013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2185062"/>
            <a:ext cx="404907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D579B-606E-8346-BD1D-0A4D7C18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6" y="2512611"/>
            <a:ext cx="3926652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1600"/>
              <a:t>Model otvorenih inovacija odgovara na pitanje kako izgleda proces inoviranja u otvorenim sustavima:</a:t>
            </a:r>
          </a:p>
          <a:p>
            <a:pPr marL="0" indent="0">
              <a:buNone/>
            </a:pPr>
            <a:r>
              <a:rPr lang="en-US" sz="1600" b="1"/>
              <a:t>Otvorena inovacija </a:t>
            </a:r>
            <a:r>
              <a:rPr lang="en-US" sz="1600"/>
              <a:t>je: </a:t>
            </a:r>
          </a:p>
          <a:p>
            <a:pPr marL="0" indent="0">
              <a:buNone/>
            </a:pPr>
            <a:r>
              <a:rPr lang="en-US" sz="1600"/>
              <a:t>“Distributed innovation process based on purposively managed </a:t>
            </a:r>
            <a:r>
              <a:rPr lang="en-US" sz="1600" b="1"/>
              <a:t>knowledge flows</a:t>
            </a:r>
            <a:r>
              <a:rPr lang="en-US" sz="1600"/>
              <a:t> across organizational boundaries, using pecuniary and non-pecuniary mechanisms in line with the organization's business model</a:t>
            </a:r>
            <a:r>
              <a:rPr lang="en-GB" sz="1600"/>
              <a:t> (</a:t>
            </a:r>
            <a:r>
              <a:rPr lang="en-US" sz="1600"/>
              <a:t>Chesbrough and Bogers, 2014)</a:t>
            </a:r>
            <a:endParaRPr lang="en-GB" sz="1600"/>
          </a:p>
          <a:p>
            <a:pPr marL="0" indent="0">
              <a:buNone/>
            </a:pPr>
            <a:endParaRPr lang="sr-Latn-R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EA5E5-7FEE-A64B-BB28-DA976318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76611" y="611289"/>
            <a:ext cx="4172772" cy="255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1D3D-F097-8946-BECA-220E87DD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11" y="4164252"/>
            <a:ext cx="4172772" cy="127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08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62" y="1449251"/>
            <a:ext cx="8347961" cy="5231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260154"/>
            <a:ext cx="8818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4000" b="1" dirty="0" err="1">
                <a:solidFill>
                  <a:srgbClr val="00B050"/>
                </a:solidFill>
                <a:latin typeface="Calibri" panose="020F0502020204030204"/>
              </a:rPr>
              <a:t>Otvorene</a:t>
            </a:r>
            <a:r>
              <a:rPr lang="en-GB" sz="4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latin typeface="Calibri" panose="020F0502020204030204"/>
              </a:rPr>
              <a:t>inovacije</a:t>
            </a:r>
            <a:r>
              <a:rPr lang="en-GB" sz="4000" b="1" dirty="0">
                <a:solidFill>
                  <a:srgbClr val="00B050"/>
                </a:solidFill>
                <a:latin typeface="Calibri" panose="020F0502020204030204"/>
              </a:rPr>
              <a:t> – </a:t>
            </a:r>
            <a:r>
              <a:rPr lang="hr-HR" sz="4000" dirty="0"/>
              <a:t>Proces koji uključuje sve dionike</a:t>
            </a:r>
            <a:endParaRPr lang="en-GB" sz="40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44C2E-FAFE-EC4A-8D5C-B1338A34B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7" y="4656952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7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328" y="470925"/>
            <a:ext cx="355956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6E2EC-03B1-FD45-8805-34D5401F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11" y="1012004"/>
            <a:ext cx="277562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Započnimo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3EFCC84-BD23-4CFA-8A69-00D008B0C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053362"/>
              </p:ext>
            </p:extLst>
          </p:nvPr>
        </p:nvGraphicFramePr>
        <p:xfrm>
          <a:off x="4220368" y="470924"/>
          <a:ext cx="52923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786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85EAC710-D571-440B-A8F5-3E6B2F47B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9907" y="2610718"/>
            <a:ext cx="5086093" cy="4252574"/>
          </a:xfrm>
          <a:custGeom>
            <a:avLst/>
            <a:gdLst>
              <a:gd name="connsiteX0" fmla="*/ 0 w 6259807"/>
              <a:gd name="connsiteY0" fmla="*/ 0 h 4252574"/>
              <a:gd name="connsiteX1" fmla="*/ 6259807 w 6259807"/>
              <a:gd name="connsiteY1" fmla="*/ 0 h 4252574"/>
              <a:gd name="connsiteX2" fmla="*/ 6259807 w 6259807"/>
              <a:gd name="connsiteY2" fmla="*/ 4252574 h 4252574"/>
              <a:gd name="connsiteX3" fmla="*/ 896549 w 6259807"/>
              <a:gd name="connsiteY3" fmla="*/ 4252574 h 4252574"/>
              <a:gd name="connsiteX4" fmla="*/ 2866576 w 6259807"/>
              <a:gd name="connsiteY4" fmla="*/ 952 h 4252574"/>
              <a:gd name="connsiteX5" fmla="*/ 0 w 6259807"/>
              <a:gd name="connsiteY5" fmla="*/ 952 h 425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9807" h="4252574">
                <a:moveTo>
                  <a:pt x="0" y="0"/>
                </a:moveTo>
                <a:lnTo>
                  <a:pt x="6259807" y="0"/>
                </a:lnTo>
                <a:lnTo>
                  <a:pt x="6259807" y="4252574"/>
                </a:lnTo>
                <a:lnTo>
                  <a:pt x="896549" y="4252574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9AA2AFA1-8E83-4D33-8D46-B45AFDED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610718"/>
            <a:ext cx="7007737" cy="4252574"/>
          </a:xfrm>
          <a:custGeom>
            <a:avLst/>
            <a:gdLst>
              <a:gd name="connsiteX0" fmla="*/ 0 w 8624908"/>
              <a:gd name="connsiteY0" fmla="*/ 4252574 h 4252574"/>
              <a:gd name="connsiteX1" fmla="*/ 1053646 w 8624908"/>
              <a:gd name="connsiteY1" fmla="*/ 4252574 h 4252574"/>
              <a:gd name="connsiteX2" fmla="*/ 1053646 w 8624908"/>
              <a:gd name="connsiteY2" fmla="*/ 4252098 h 4252574"/>
              <a:gd name="connsiteX3" fmla="*/ 8624908 w 8624908"/>
              <a:gd name="connsiteY3" fmla="*/ 4252098 h 4252574"/>
              <a:gd name="connsiteX4" fmla="*/ 6654660 w 8624908"/>
              <a:gd name="connsiteY4" fmla="*/ 0 h 4252574"/>
              <a:gd name="connsiteX5" fmla="*/ 1053646 w 8624908"/>
              <a:gd name="connsiteY5" fmla="*/ 0 h 4252574"/>
              <a:gd name="connsiteX6" fmla="*/ 1053646 w 8624908"/>
              <a:gd name="connsiteY6" fmla="*/ 5292 h 4252574"/>
              <a:gd name="connsiteX7" fmla="*/ 0 w 8624908"/>
              <a:gd name="connsiteY7" fmla="*/ 5292 h 425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4908" h="4252574">
                <a:moveTo>
                  <a:pt x="0" y="4252574"/>
                </a:moveTo>
                <a:lnTo>
                  <a:pt x="1053646" y="4252574"/>
                </a:lnTo>
                <a:lnTo>
                  <a:pt x="1053646" y="4252098"/>
                </a:lnTo>
                <a:lnTo>
                  <a:pt x="8624908" y="4252098"/>
                </a:lnTo>
                <a:lnTo>
                  <a:pt x="6654660" y="0"/>
                </a:lnTo>
                <a:lnTo>
                  <a:pt x="1053646" y="0"/>
                </a:lnTo>
                <a:lnTo>
                  <a:pt x="1053646" y="5292"/>
                </a:lnTo>
                <a:lnTo>
                  <a:pt x="0" y="5292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53C5A-B79B-D646-B272-CB41F7D6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591" y="3599644"/>
            <a:ext cx="2754299" cy="2614889"/>
          </a:xfrm>
        </p:spPr>
        <p:txBody>
          <a:bodyPr>
            <a:normAutofit/>
          </a:bodyPr>
          <a:lstStyle/>
          <a:p>
            <a:r>
              <a:rPr lang="sr-Latn-RS">
                <a:solidFill>
                  <a:srgbClr val="000000"/>
                </a:solidFill>
              </a:rPr>
              <a:t>Rezultati Otvorenih inovacija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87C54-F44C-414F-AFB4-57F4C69D1F7A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96" y="842771"/>
            <a:ext cx="1954577" cy="109874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898BD-B489-7545-B0C3-57369F00E7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406" y="733434"/>
            <a:ext cx="1951501" cy="1317417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E73E3-F57F-CF4C-B64F-F2BE55022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940" y="571699"/>
            <a:ext cx="1957653" cy="1661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25" y="1110625"/>
            <a:ext cx="1954579" cy="55350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5BBDF-3DDB-9343-B501-F6ACAD709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3070746"/>
            <a:ext cx="4852277" cy="3010646"/>
          </a:xfrm>
        </p:spPr>
        <p:txBody>
          <a:bodyPr anchor="t">
            <a:normAutofit/>
          </a:bodyPr>
          <a:lstStyle/>
          <a:p>
            <a:r>
              <a:rPr lang="sr-Latn-RS" sz="2400" dirty="0">
                <a:solidFill>
                  <a:srgbClr val="FFFFFF"/>
                </a:solidFill>
              </a:rPr>
              <a:t>Tehnološko </a:t>
            </a:r>
            <a:r>
              <a:rPr lang="sr-Latn-RS" sz="2400" dirty="0" err="1">
                <a:solidFill>
                  <a:srgbClr val="FFFFFF"/>
                </a:solidFill>
              </a:rPr>
              <a:t>skautiranje</a:t>
            </a:r>
            <a:r>
              <a:rPr lang="sr-Latn-RS" sz="2400" dirty="0">
                <a:solidFill>
                  <a:srgbClr val="FFFFFF"/>
                </a:solidFill>
              </a:rPr>
              <a:t> i sposobnost inoviranja</a:t>
            </a:r>
          </a:p>
          <a:p>
            <a:r>
              <a:rPr lang="sr-Latn-RS" sz="2400" dirty="0">
                <a:solidFill>
                  <a:srgbClr val="FFFFFF"/>
                </a:solidFill>
              </a:rPr>
              <a:t>Hibridne organizacije kao što su centri kompetencija</a:t>
            </a:r>
          </a:p>
          <a:p>
            <a:r>
              <a:rPr lang="sr-Latn-RS" sz="2400" dirty="0">
                <a:solidFill>
                  <a:srgbClr val="FFFFFF"/>
                </a:solidFill>
              </a:rPr>
              <a:t>Odgovorna inovacija – proizvodi i usluge koji uzimaju u obzir potrebe svih dionika</a:t>
            </a:r>
          </a:p>
          <a:p>
            <a:endParaRPr lang="sr-Latn-R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06B5-AA97-2540-9D6B-9137721B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Kako</a:t>
            </a:r>
            <a:r>
              <a:rPr lang="en-GB" dirty="0"/>
              <a:t> </a:t>
            </a:r>
            <a:r>
              <a:rPr lang="en-GB" dirty="0" err="1"/>
              <a:t>odgovorno</a:t>
            </a:r>
            <a:r>
              <a:rPr lang="en-GB" dirty="0"/>
              <a:t> </a:t>
            </a:r>
            <a:r>
              <a:rPr lang="en-GB" dirty="0" err="1"/>
              <a:t>inovirati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1D61C-B2F6-7C44-A2D9-AAA42672D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Pojam odgovornog inoviranja uključuje kompleksan odnos dionika, procesa i razumijevanja koncepta odgovornosti</a:t>
            </a:r>
          </a:p>
          <a:p>
            <a:r>
              <a:rPr lang="hr-HR"/>
              <a:t>Prilikom kombiniranja pristupa, važno je voditi računa o dimenzijama odgovornog inoviranja</a:t>
            </a:r>
          </a:p>
          <a:p>
            <a:r>
              <a:rPr lang="hr-HR"/>
              <a:t>Idući slajd opisuje 4 važne dimenzije RI, a u nastavku odgovorite na pitanja koja pomažu da razjasnite odnos vase organizacije prema RI i da vam pomogne da unaprijedite taj odnos.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D82CC-021B-9E48-8B30-2424A007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19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0C36A-7106-9048-ACB5-9E1C2966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Dimenzije Odgovornog istraživanja i razvoja, kako prepoznati vlastitu organizaciju?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0D7E40-2B1E-7441-9BBB-2C06C6413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300" y="2229644"/>
            <a:ext cx="6121400" cy="3543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6BE8E5-99DF-B549-A73D-82B92B5230FB}"/>
              </a:ext>
            </a:extLst>
          </p:cNvPr>
          <p:cNvSpPr/>
          <p:nvPr/>
        </p:nvSpPr>
        <p:spPr>
          <a:xfrm>
            <a:off x="370974" y="5772944"/>
            <a:ext cx="93986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van de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Poel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I.,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Asveld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L.,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Flipse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S.,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Klaassen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P.,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Scholten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V., &amp;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Yaghmaei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E. (2017). Company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strategies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for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Responsible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Research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and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Innovation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(RRI): A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conceptual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model. </a:t>
            </a:r>
            <a:r>
              <a:rPr lang="hr-HR" sz="11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Sustainability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hr-HR" sz="1100" i="1" dirty="0">
                <a:solidFill>
                  <a:srgbClr val="222222"/>
                </a:solidFill>
                <a:latin typeface="Arial" panose="020B0604020202020204" pitchFamily="34" charset="0"/>
              </a:rPr>
              <a:t>9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(11), 2045.</a:t>
            </a:r>
            <a:endParaRPr lang="sr-Latn-R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9D0B4-2BAF-254D-8E17-B38221A4F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7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AC89-668C-4C4A-9D53-120BC381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81" y="978102"/>
            <a:ext cx="8603102" cy="1062644"/>
          </a:xfrm>
        </p:spPr>
        <p:txBody>
          <a:bodyPr anchor="b">
            <a:normAutofit/>
          </a:bodyPr>
          <a:lstStyle/>
          <a:p>
            <a:r>
              <a:rPr lang="sr-Latn-RS" dirty="0"/>
              <a:t>Anticipacija – predviđanje budućeg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1194" y="2265037"/>
            <a:ext cx="822657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49BDF-F484-514C-81BE-0B28B8B76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915" y="2682433"/>
            <a:ext cx="8226572" cy="32157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2200" dirty="0"/>
              <a:t>Mogući načini korištenja tehnologija i mogući utjecaj tih tehnologija (rizici i koristi):</a:t>
            </a:r>
          </a:p>
          <a:p>
            <a:pPr marL="228600" indent="-228600"/>
            <a:r>
              <a:rPr lang="hr-HR" sz="2200" dirty="0"/>
              <a:t>Predviđate li ove utjecaje?</a:t>
            </a:r>
            <a:endParaRPr lang="hr-HR" sz="2200" dirty="0">
              <a:cs typeface="Calibri"/>
            </a:endParaRPr>
          </a:p>
          <a:p>
            <a:pPr marL="228600" indent="-228600"/>
            <a:r>
              <a:rPr lang="hr-HR" sz="2200" dirty="0"/>
              <a:t>Da li ste integrirali svoja predviđanja u vaše razvojne procese?</a:t>
            </a:r>
            <a:endParaRPr lang="hr-HR" sz="2200" dirty="0">
              <a:cs typeface="Calibri"/>
            </a:endParaRPr>
          </a:p>
          <a:p>
            <a:pPr marL="228600" indent="-228600"/>
            <a:r>
              <a:rPr lang="hr-HR" sz="2200" dirty="0"/>
              <a:t>Znate li da postoje alati kojima se služe velike kompanije kako bi predvidjele utjecaje trendova i </a:t>
            </a:r>
            <a:r>
              <a:rPr lang="hr-HR" sz="2200" dirty="0" err="1"/>
              <a:t>megatrendova</a:t>
            </a:r>
            <a:r>
              <a:rPr lang="hr-HR" sz="2200" dirty="0"/>
              <a:t> na vlastito poslovanje (</a:t>
            </a:r>
            <a:r>
              <a:rPr lang="hr-HR" sz="2200" dirty="0" err="1"/>
              <a:t>Scenario</a:t>
            </a:r>
            <a:r>
              <a:rPr lang="hr-HR" sz="2200" dirty="0"/>
              <a:t> development)?</a:t>
            </a:r>
            <a:endParaRPr lang="hr-HR" sz="22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256E6-3543-4049-8698-140A91CE3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51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8" y="0"/>
            <a:ext cx="99035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0097" y="0"/>
            <a:ext cx="9115162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53951" y="0"/>
            <a:ext cx="8752049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657CE-4A00-9248-8965-B756369C6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031" y="365125"/>
            <a:ext cx="5821151" cy="1325563"/>
          </a:xfrm>
        </p:spPr>
        <p:txBody>
          <a:bodyPr>
            <a:normAutofit fontScale="90000"/>
          </a:bodyPr>
          <a:lstStyle/>
          <a:p>
            <a:r>
              <a:rPr lang="sr-Latn-RS" dirty="0" err="1"/>
              <a:t>Inkluzivnost</a:t>
            </a:r>
            <a:r>
              <a:rPr lang="sr-Latn-RS" dirty="0"/>
              <a:t> – uključivanje relevantnih dionika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8EE10DA4-343B-4D63-AFCA-9DC60B965E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620969"/>
              </p:ext>
            </p:extLst>
          </p:nvPr>
        </p:nvGraphicFramePr>
        <p:xfrm>
          <a:off x="3564855" y="2022601"/>
          <a:ext cx="581832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7EAFAA9-4C49-D647-888F-2F8A9C781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98" y="603581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5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8" y="0"/>
            <a:ext cx="99035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0097" y="0"/>
            <a:ext cx="9115162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53951" y="0"/>
            <a:ext cx="8752049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21B25-92E9-374E-A0E4-5EC3CAC6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031" y="365125"/>
            <a:ext cx="5821151" cy="1325563"/>
          </a:xfrm>
        </p:spPr>
        <p:txBody>
          <a:bodyPr>
            <a:normAutofit/>
          </a:bodyPr>
          <a:lstStyle/>
          <a:p>
            <a:r>
              <a:rPr lang="sr-Latn-RS" dirty="0"/>
              <a:t>Refleksija – odražavanje društvenih </a:t>
            </a:r>
            <a:r>
              <a:rPr lang="sr-Latn-RS" dirty="0" err="1"/>
              <a:t>vrijednosti</a:t>
            </a:r>
            <a:r>
              <a:rPr lang="sr-Latn-RS" dirty="0"/>
              <a:t>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C9A21CB8-4C13-46B4-BEE2-38B43B2757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703615"/>
              </p:ext>
            </p:extLst>
          </p:nvPr>
        </p:nvGraphicFramePr>
        <p:xfrm>
          <a:off x="3564855" y="2022601"/>
          <a:ext cx="581832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165EB6B-5906-3644-93C1-EF941C887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98" y="603581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4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8" y="0"/>
            <a:ext cx="99035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0097" y="0"/>
            <a:ext cx="9115162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53951" y="0"/>
            <a:ext cx="8752049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9924C-5845-FD42-A3A6-58DA3E44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031" y="365125"/>
            <a:ext cx="5821151" cy="1325563"/>
          </a:xfrm>
        </p:spPr>
        <p:txBody>
          <a:bodyPr>
            <a:normAutofit/>
          </a:bodyPr>
          <a:lstStyle/>
          <a:p>
            <a:r>
              <a:rPr lang="sr-Latn-RS" dirty="0" err="1"/>
              <a:t>Responsiveness</a:t>
            </a:r>
            <a:r>
              <a:rPr lang="sr-Latn-RS" dirty="0"/>
              <a:t> (Odgovor(</a:t>
            </a:r>
            <a:r>
              <a:rPr lang="sr-Latn-RS" dirty="0" err="1"/>
              <a:t>nost</a:t>
            </a:r>
            <a:r>
              <a:rPr lang="sr-Latn-RS" dirty="0"/>
              <a:t>))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B6B4C8A-3A35-4712-A105-3B7D9AB2F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357463"/>
              </p:ext>
            </p:extLst>
          </p:nvPr>
        </p:nvGraphicFramePr>
        <p:xfrm>
          <a:off x="3564855" y="2022601"/>
          <a:ext cx="581832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D2BD822-84E4-0A4D-B984-74615FA0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98" y="603581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4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A8CF10-9545-4E49-ABC8-26B00C24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233"/>
            <a:ext cx="9906000" cy="3247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2F7451-30E9-DB4D-8A06-115B16E4479D}"/>
              </a:ext>
            </a:extLst>
          </p:cNvPr>
          <p:cNvSpPr/>
          <p:nvPr/>
        </p:nvSpPr>
        <p:spPr>
          <a:xfrm>
            <a:off x="370974" y="5772944"/>
            <a:ext cx="93986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van de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Poel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I.,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Asveld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L.,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Flipse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S.,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Klaassen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P.,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Scholten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V., &amp;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Yaghmaei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 E. (2017). Company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strategies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for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Responsible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Research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and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Innovation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(RRI): A </a:t>
            </a:r>
            <a:r>
              <a:rPr lang="hr-HR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conceptual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 model. </a:t>
            </a:r>
            <a:r>
              <a:rPr lang="hr-HR" sz="11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Sustainability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hr-HR" sz="1100" i="1" dirty="0">
                <a:solidFill>
                  <a:srgbClr val="222222"/>
                </a:solidFill>
                <a:latin typeface="Arial" panose="020B0604020202020204" pitchFamily="34" charset="0"/>
              </a:rPr>
              <a:t>9</a:t>
            </a:r>
            <a:r>
              <a:rPr lang="hr-HR" sz="1100" dirty="0">
                <a:solidFill>
                  <a:srgbClr val="222222"/>
                </a:solidFill>
                <a:latin typeface="Arial" panose="020B0604020202020204" pitchFamily="34" charset="0"/>
              </a:rPr>
              <a:t>(11), 2045.</a:t>
            </a:r>
            <a:endParaRPr lang="sr-Latn-R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B1ADAB-2959-BE40-8341-1F7241CBF015}"/>
              </a:ext>
            </a:extLst>
          </p:cNvPr>
          <p:cNvSpPr txBox="1"/>
          <p:nvPr/>
        </p:nvSpPr>
        <p:spPr>
          <a:xfrm>
            <a:off x="496817" y="509798"/>
            <a:ext cx="886849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dirty="0"/>
              <a:t>Četiri dimenzije opisane gore omogućuju vašoj kompaniji izgradnju strategija i razvoj ključnih indikatora uspjeha (KPI). </a:t>
            </a:r>
            <a:endParaRPr lang="hr-HR"/>
          </a:p>
          <a:p>
            <a:r>
              <a:rPr lang="hr-HR" dirty="0"/>
              <a:t>Kako je dolje prikazano, analiza konteksta </a:t>
            </a:r>
            <a:r>
              <a:rPr lang="hr-HR" dirty="0" err="1"/>
              <a:t>tj</a:t>
            </a:r>
            <a:r>
              <a:rPr lang="hr-HR" dirty="0"/>
              <a:t> okoline I kompanije vodi u razvoj strategija odgovornog inoviranja iz kojih proizlaze aktivnosti I konačno indikatori.</a:t>
            </a:r>
            <a:endParaRPr lang="hr-HR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8F7AA-D291-CA48-B7FE-B7444016E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21" y="6203831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6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F79B91-7507-A642-8842-83714C67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</p:spPr>
        <p:txBody>
          <a:bodyPr/>
          <a:lstStyle/>
          <a:p>
            <a:r>
              <a:rPr lang="sr-Latn-RS" dirty="0"/>
              <a:t>Ciljevi i alati za provedbu RI projekata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48D8E37-272F-2A43-9D03-EFB984B3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90" y="2141535"/>
            <a:ext cx="7834217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5B761-186C-F74A-ABA9-9A33AA4B9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357" y="6025612"/>
            <a:ext cx="1877285" cy="572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A91CC-1844-604A-BEFB-51DFD5B8BD82}"/>
              </a:ext>
            </a:extLst>
          </p:cNvPr>
          <p:cNvSpPr txBox="1"/>
          <p:nvPr/>
        </p:nvSpPr>
        <p:spPr>
          <a:xfrm>
            <a:off x="681037" y="1506024"/>
            <a:ext cx="667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 ROSIE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analizirana</a:t>
            </a:r>
            <a:r>
              <a:rPr lang="en-GB" dirty="0"/>
              <a:t> 3 </a:t>
            </a:r>
            <a:r>
              <a:rPr lang="en-GB" dirty="0" err="1"/>
              <a:t>pristupa</a:t>
            </a:r>
            <a:r>
              <a:rPr lang="en-GB" dirty="0"/>
              <a:t> od </a:t>
            </a:r>
            <a:r>
              <a:rPr lang="en-GB" dirty="0" err="1"/>
              <a:t>kojih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odabrali</a:t>
            </a:r>
            <a:r>
              <a:rPr lang="en-GB" dirty="0"/>
              <a:t> STIR. </a:t>
            </a:r>
          </a:p>
        </p:txBody>
      </p:sp>
    </p:spTree>
    <p:extLst>
      <p:ext uri="{BB962C8B-B14F-4D97-AF65-F5344CB8AC3E}">
        <p14:creationId xmlns:p14="http://schemas.microsoft.com/office/powerpoint/2010/main" val="999874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F79B91-7507-A642-8842-83714C67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STIR – </a:t>
            </a:r>
            <a:r>
              <a:rPr lang="sr-Latn-RS" dirty="0" err="1"/>
              <a:t>The</a:t>
            </a:r>
            <a:r>
              <a:rPr lang="sr-Latn-RS" dirty="0"/>
              <a:t> </a:t>
            </a:r>
            <a:r>
              <a:rPr lang="sr-Latn-RS" dirty="0" err="1"/>
              <a:t>socio</a:t>
            </a:r>
            <a:r>
              <a:rPr lang="sr-Latn-RS" dirty="0"/>
              <a:t> </a:t>
            </a:r>
            <a:r>
              <a:rPr lang="sr-Latn-RS" dirty="0" err="1"/>
              <a:t>technical</a:t>
            </a:r>
            <a:r>
              <a:rPr lang="sr-Latn-RS" dirty="0"/>
              <a:t> </a:t>
            </a:r>
            <a:r>
              <a:rPr lang="sr-Latn-RS" dirty="0" err="1"/>
              <a:t>integration</a:t>
            </a:r>
            <a:r>
              <a:rPr lang="sr-Latn-RS" dirty="0"/>
              <a:t> </a:t>
            </a:r>
            <a:r>
              <a:rPr lang="sr-Latn-RS" dirty="0" err="1"/>
              <a:t>research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C770-08F7-3D4A-BB7A-A73115F43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/>
              <a:t>STIR - Društveno tehnička integracija istraživanja:</a:t>
            </a:r>
            <a:br>
              <a:rPr lang="hr-HR" dirty="0"/>
            </a:br>
            <a:endParaRPr lang="hr-HR" dirty="0"/>
          </a:p>
          <a:p>
            <a:r>
              <a:rPr lang="hr-HR" dirty="0"/>
              <a:t>jačanje suradnje između društvenih i prirodnih znanosti;</a:t>
            </a:r>
          </a:p>
          <a:p>
            <a:r>
              <a:rPr lang="hr-HR" dirty="0"/>
              <a:t>integracija društvenih pitanja u svakodnevni rad;</a:t>
            </a:r>
          </a:p>
          <a:p>
            <a:r>
              <a:rPr lang="hr-HR" dirty="0"/>
              <a:t>definicija i usporedba očekivanja i zahtjeva u području odgovorne inovacija;</a:t>
            </a:r>
          </a:p>
          <a:p>
            <a:r>
              <a:rPr lang="hr-HR" dirty="0"/>
              <a:t>usporedba na koji način interdisciplinarnost doprinosi razjašnjenju, poboljšanju i stimulaciji odgovornosti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67473-4DD2-6F47-AA28-53275DA6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57" y="602561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48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EDA5D8-415F-BC4D-B289-B3316342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620392"/>
            <a:ext cx="2741486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Što je to Odgovorno istraživanje i inovacija?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4E12853-69F6-47D3-94B5-12BFD33EF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269217"/>
              </p:ext>
            </p:extLst>
          </p:nvPr>
        </p:nvGraphicFramePr>
        <p:xfrm>
          <a:off x="4138231" y="620392"/>
          <a:ext cx="5089208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ABE6284-E048-F746-99E1-B2DDF05C3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820" y="5425807"/>
            <a:ext cx="2661643" cy="8118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EA22C4-4BCF-C14D-9DD5-E056AFE9D564}"/>
              </a:ext>
            </a:extLst>
          </p:cNvPr>
          <p:cNvSpPr txBox="1"/>
          <p:nvPr/>
        </p:nvSpPr>
        <p:spPr>
          <a:xfrm>
            <a:off x="3643597" y="6237608"/>
            <a:ext cx="607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hlinkClick r:id="rId8"/>
              </a:rPr>
              <a:t>http://www.ciseonweb.it/download/progetti-europei/uni-pdr-27-2017-eng.pdf?DWN=60075</a:t>
            </a:r>
            <a:r>
              <a:rPr lang="sr-Latn-R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4282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F79B91-7507-A642-8842-83714C67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STIR – Protokol odlučivanja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2CBDCA-05EB-B24C-8A59-FF25C363F1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868867"/>
              </p:ext>
            </p:extLst>
          </p:nvPr>
        </p:nvGraphicFramePr>
        <p:xfrm>
          <a:off x="1206499" y="3706564"/>
          <a:ext cx="7493000" cy="2032126"/>
        </p:xfrm>
        <a:graphic>
          <a:graphicData uri="http://schemas.openxmlformats.org/drawingml/2006/table">
            <a:tbl>
              <a:tblPr/>
              <a:tblGrid>
                <a:gridCol w="3594100">
                  <a:extLst>
                    <a:ext uri="{9D8B030D-6E8A-4147-A177-3AD203B41FA5}">
                      <a16:colId xmlns:a16="http://schemas.microsoft.com/office/drawing/2014/main" val="1492280868"/>
                    </a:ext>
                  </a:extLst>
                </a:gridCol>
                <a:gridCol w="3898900">
                  <a:extLst>
                    <a:ext uri="{9D8B030D-6E8A-4147-A177-3AD203B41FA5}">
                      <a16:colId xmlns:a16="http://schemas.microsoft.com/office/drawing/2014/main" val="708759204"/>
                    </a:ext>
                  </a:extLst>
                </a:gridCol>
              </a:tblGrid>
              <a:tr h="338688"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PRILIKA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RAZMATRANJA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5934"/>
                  </a:ext>
                </a:extLst>
              </a:tr>
              <a:tr h="677375"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-definiranje odluke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-definiranje kriterija koji utječu na donošenje odluke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163957"/>
                  </a:ext>
                </a:extLst>
              </a:tr>
              <a:tr h="338688">
                <a:tc>
                  <a:txBody>
                    <a:bodyPr/>
                    <a:lstStyle/>
                    <a:p>
                      <a:pPr marL="0" marR="0" lvl="0" indent="0" algn="l" defTabSz="91441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UČINCI ODABIRA ODLUKA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ALTERNATIVE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738325"/>
                  </a:ext>
                </a:extLst>
              </a:tr>
              <a:tr h="677375">
                <a:tc>
                  <a:txBody>
                    <a:bodyPr/>
                    <a:lstStyle/>
                    <a:p>
                      <a:pPr marL="0" marR="0" lvl="0" indent="0" algn="l" defTabSz="91441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- definiranje prvotne odluke i mogućih alternativa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-definiranje alternativnih odluka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51149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D66772-6ACF-5F4E-9C65-E47CB70B8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57" y="5803770"/>
            <a:ext cx="1877285" cy="572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2F157-CDC5-1F4E-B47D-58012BCB25A9}"/>
              </a:ext>
            </a:extLst>
          </p:cNvPr>
          <p:cNvSpPr txBox="1"/>
          <p:nvPr/>
        </p:nvSpPr>
        <p:spPr>
          <a:xfrm>
            <a:off x="1206499" y="1333160"/>
            <a:ext cx="829586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dirty="0" err="1"/>
              <a:t>Odlučivanje</a:t>
            </a:r>
            <a:r>
              <a:rPr lang="en-GB" dirty="0"/>
              <a:t> u STIR </a:t>
            </a:r>
            <a:r>
              <a:rPr lang="en-GB" dirty="0" err="1"/>
              <a:t>pristupu</a:t>
            </a:r>
            <a:r>
              <a:rPr lang="en-GB" dirty="0"/>
              <a:t> je </a:t>
            </a:r>
            <a:r>
              <a:rPr lang="en-GB" dirty="0" err="1"/>
              <a:t>određeno</a:t>
            </a:r>
            <a:r>
              <a:rPr lang="en-GB" dirty="0"/>
              <a:t> u 4 </a:t>
            </a:r>
            <a:r>
              <a:rPr lang="en-GB" dirty="0" err="1"/>
              <a:t>koraka</a:t>
            </a:r>
            <a:r>
              <a:rPr lang="en-GB" dirty="0"/>
              <a:t>, </a:t>
            </a:r>
            <a:r>
              <a:rPr lang="en-GB" dirty="0" err="1"/>
              <a:t>koji</a:t>
            </a:r>
            <a:r>
              <a:rPr lang="en-GB" dirty="0"/>
              <a:t> se </a:t>
            </a:r>
            <a:r>
              <a:rPr lang="en-GB" dirty="0" err="1"/>
              <a:t>redom</a:t>
            </a:r>
            <a:r>
              <a:rPr lang="en-GB" dirty="0"/>
              <a:t> </a:t>
            </a:r>
            <a:r>
              <a:rPr lang="en-GB" dirty="0" err="1"/>
              <a:t>provode</a:t>
            </a:r>
            <a:r>
              <a:rPr lang="en-GB" dirty="0"/>
              <a:t> </a:t>
            </a:r>
            <a:r>
              <a:rPr lang="en-GB" dirty="0" err="1"/>
              <a:t>određivanjem</a:t>
            </a:r>
            <a:r>
              <a:rPr lang="en-GB" dirty="0"/>
              <a:t> </a:t>
            </a:r>
            <a:r>
              <a:rPr lang="en-GB" dirty="0" err="1"/>
              <a:t>prilika</a:t>
            </a:r>
            <a:r>
              <a:rPr lang="en-GB" dirty="0"/>
              <a:t>, </a:t>
            </a:r>
            <a:r>
              <a:rPr lang="en-GB" dirty="0" err="1"/>
              <a:t>razmatranjem</a:t>
            </a:r>
            <a:r>
              <a:rPr lang="en-GB" dirty="0"/>
              <a:t> </a:t>
            </a:r>
            <a:r>
              <a:rPr lang="en-GB" dirty="0" err="1"/>
              <a:t>prilika</a:t>
            </a:r>
            <a:r>
              <a:rPr lang="en-GB" dirty="0"/>
              <a:t>, </a:t>
            </a:r>
            <a:r>
              <a:rPr lang="en-GB" dirty="0" err="1"/>
              <a:t>razmatranjem</a:t>
            </a:r>
            <a:r>
              <a:rPr lang="en-GB" dirty="0"/>
              <a:t> </a:t>
            </a:r>
            <a:r>
              <a:rPr lang="en-GB" dirty="0" err="1"/>
              <a:t>učinka</a:t>
            </a:r>
            <a:r>
              <a:rPr lang="en-GB" dirty="0"/>
              <a:t> </a:t>
            </a:r>
            <a:r>
              <a:rPr lang="en-GB" dirty="0" err="1"/>
              <a:t>odluke</a:t>
            </a:r>
            <a:r>
              <a:rPr lang="en-GB" dirty="0"/>
              <a:t> I </a:t>
            </a:r>
            <a:r>
              <a:rPr lang="en-GB" dirty="0" err="1"/>
              <a:t>određivanjem</a:t>
            </a:r>
            <a:r>
              <a:rPr lang="en-GB" dirty="0"/>
              <a:t> alternative.</a:t>
            </a:r>
          </a:p>
          <a:p>
            <a:r>
              <a:rPr lang="en-GB" dirty="0"/>
              <a:t>Na </a:t>
            </a:r>
            <a:r>
              <a:rPr lang="en-GB" dirty="0" err="1"/>
              <a:t>primjeru</a:t>
            </a:r>
            <a:r>
              <a:rPr lang="en-GB" dirty="0"/>
              <a:t> </a:t>
            </a:r>
            <a:r>
              <a:rPr lang="en-GB" dirty="0" err="1"/>
              <a:t>cipela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je </a:t>
            </a:r>
            <a:r>
              <a:rPr lang="en-GB" dirty="0" err="1"/>
              <a:t>zamisliti</a:t>
            </a:r>
            <a:r>
              <a:rPr lang="en-GB" dirty="0"/>
              <a:t> </a:t>
            </a:r>
            <a:r>
              <a:rPr lang="en-GB" dirty="0" err="1"/>
              <a:t>ovaj</a:t>
            </a:r>
            <a:r>
              <a:rPr lang="en-GB" dirty="0"/>
              <a:t> </a:t>
            </a: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sljedeći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: </a:t>
            </a:r>
            <a:r>
              <a:rPr lang="en-GB" dirty="0" err="1"/>
              <a:t>odluka</a:t>
            </a:r>
            <a:r>
              <a:rPr lang="en-GB" dirty="0"/>
              <a:t> o </a:t>
            </a:r>
            <a:r>
              <a:rPr lang="en-GB" dirty="0" err="1"/>
              <a:t>razvoju</a:t>
            </a:r>
            <a:r>
              <a:rPr lang="en-GB" dirty="0"/>
              <a:t> </a:t>
            </a:r>
            <a:r>
              <a:rPr lang="en-GB" dirty="0" err="1"/>
              <a:t>nove</a:t>
            </a:r>
            <a:r>
              <a:rPr lang="en-GB" dirty="0"/>
              <a:t> </a:t>
            </a:r>
            <a:r>
              <a:rPr lang="en-GB" dirty="0" err="1"/>
              <a:t>cipele</a:t>
            </a:r>
            <a:r>
              <a:rPr lang="en-GB" dirty="0"/>
              <a:t>, </a:t>
            </a:r>
            <a:r>
              <a:rPr lang="en-GB" dirty="0" err="1"/>
              <a:t>odlučujemo</a:t>
            </a:r>
            <a:r>
              <a:rPr lang="en-GB" dirty="0"/>
              <a:t> da </a:t>
            </a:r>
            <a:r>
              <a:rPr lang="en-GB" dirty="0" err="1"/>
              <a:t>su</a:t>
            </a:r>
            <a:r>
              <a:rPr lang="en-GB" dirty="0"/>
              <a:t> </a:t>
            </a:r>
            <a:r>
              <a:rPr lang="en-GB" dirty="0" err="1"/>
              <a:t>zdravlje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okolina</a:t>
            </a:r>
            <a:r>
              <a:rPr lang="en-GB" dirty="0"/>
              <a:t> </a:t>
            </a:r>
            <a:r>
              <a:rPr lang="en-GB" dirty="0" err="1"/>
              <a:t>ključni</a:t>
            </a:r>
            <a:r>
              <a:rPr lang="en-GB" dirty="0"/>
              <a:t> za </a:t>
            </a:r>
            <a:r>
              <a:rPr lang="en-GB" dirty="0" err="1"/>
              <a:t>naš</a:t>
            </a:r>
            <a:r>
              <a:rPr lang="en-GB" dirty="0"/>
              <a:t> </a:t>
            </a:r>
            <a:r>
              <a:rPr lang="en-GB" dirty="0" err="1"/>
              <a:t>daljnji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(</a:t>
            </a:r>
            <a:r>
              <a:rPr lang="en-GB" dirty="0" err="1"/>
              <a:t>Razmatranja</a:t>
            </a:r>
            <a:r>
              <a:rPr lang="en-GB" dirty="0"/>
              <a:t>),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analizu</a:t>
            </a:r>
            <a:r>
              <a:rPr lang="en-GB" dirty="0"/>
              <a:t> </a:t>
            </a:r>
            <a:r>
              <a:rPr lang="en-GB" dirty="0" err="1"/>
              <a:t>dolazimo</a:t>
            </a:r>
            <a:r>
              <a:rPr lang="en-GB" dirty="0"/>
              <a:t> do </a:t>
            </a:r>
            <a:r>
              <a:rPr lang="en-GB" dirty="0" err="1"/>
              <a:t>spoznaje</a:t>
            </a:r>
            <a:r>
              <a:rPr lang="en-GB" dirty="0"/>
              <a:t> da </a:t>
            </a:r>
            <a:r>
              <a:rPr lang="en-GB" dirty="0" err="1"/>
              <a:t>proizvodnja</a:t>
            </a:r>
            <a:r>
              <a:rPr lang="en-GB" dirty="0"/>
              <a:t> u </a:t>
            </a:r>
            <a:r>
              <a:rPr lang="en-GB" dirty="0" err="1"/>
              <a:t>nekim</a:t>
            </a:r>
            <a:r>
              <a:rPr lang="en-GB" dirty="0"/>
              <a:t> </a:t>
            </a:r>
            <a:r>
              <a:rPr lang="en-GB" dirty="0" err="1"/>
              <a:t>dijelovima</a:t>
            </a:r>
            <a:r>
              <a:rPr lang="en-GB" dirty="0"/>
              <a:t> </a:t>
            </a:r>
            <a:r>
              <a:rPr lang="en-GB" dirty="0" err="1"/>
              <a:t>ugrožava</a:t>
            </a:r>
            <a:r>
              <a:rPr lang="en-GB" dirty="0"/>
              <a:t> </a:t>
            </a:r>
            <a:r>
              <a:rPr lang="en-GB" dirty="0" err="1"/>
              <a:t>zdravlje</a:t>
            </a:r>
            <a:r>
              <a:rPr lang="en-GB" dirty="0"/>
              <a:t> </a:t>
            </a:r>
            <a:r>
              <a:rPr lang="en-GB" dirty="0" err="1"/>
              <a:t>radnika</a:t>
            </a:r>
            <a:r>
              <a:rPr lang="en-GB" dirty="0"/>
              <a:t> (</a:t>
            </a:r>
            <a:r>
              <a:rPr lang="en-GB" dirty="0" err="1"/>
              <a:t>Učinci</a:t>
            </a:r>
            <a:r>
              <a:rPr lang="en-GB" dirty="0"/>
              <a:t>), 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ovih</a:t>
            </a:r>
            <a:r>
              <a:rPr lang="en-GB" dirty="0"/>
              <a:t> </a:t>
            </a:r>
            <a:r>
              <a:rPr lang="en-GB" dirty="0" err="1"/>
              <a:t>razloga</a:t>
            </a:r>
            <a:r>
              <a:rPr lang="en-GB" dirty="0"/>
              <a:t> </a:t>
            </a:r>
            <a:r>
              <a:rPr lang="en-GB" dirty="0" err="1"/>
              <a:t>mijenjamo</a:t>
            </a:r>
            <a:r>
              <a:rPr lang="en-GB" dirty="0"/>
              <a:t> </a:t>
            </a:r>
            <a:r>
              <a:rPr lang="en-GB" dirty="0" err="1"/>
              <a:t>ove</a:t>
            </a:r>
            <a:r>
              <a:rPr lang="en-GB" dirty="0"/>
              <a:t> </a:t>
            </a:r>
            <a:r>
              <a:rPr lang="en-GB" dirty="0" err="1"/>
              <a:t>dijelove</a:t>
            </a:r>
            <a:r>
              <a:rPr lang="en-GB" dirty="0"/>
              <a:t> </a:t>
            </a:r>
            <a:r>
              <a:rPr lang="en-GB" dirty="0" err="1"/>
              <a:t>proizvoda</a:t>
            </a:r>
            <a:r>
              <a:rPr lang="en-GB" dirty="0"/>
              <a:t> za </a:t>
            </a:r>
            <a:r>
              <a:rPr lang="en-GB" dirty="0" err="1"/>
              <a:t>manje</a:t>
            </a:r>
            <a:r>
              <a:rPr lang="en-GB" dirty="0"/>
              <a:t> </a:t>
            </a:r>
            <a:r>
              <a:rPr lang="en-GB" dirty="0" err="1"/>
              <a:t>štetene</a:t>
            </a:r>
            <a:r>
              <a:rPr lang="en-GB" dirty="0"/>
              <a:t> (Alternative).</a:t>
            </a:r>
          </a:p>
        </p:txBody>
      </p:sp>
    </p:spTree>
    <p:extLst>
      <p:ext uri="{BB962C8B-B14F-4D97-AF65-F5344CB8AC3E}">
        <p14:creationId xmlns:p14="http://schemas.microsoft.com/office/powerpoint/2010/main" val="255045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F79B91-7507-A642-8842-83714C67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STIR – </a:t>
            </a:r>
            <a:r>
              <a:rPr lang="sr-Latn-RS" dirty="0" err="1"/>
              <a:t>Vježba</a:t>
            </a:r>
            <a:r>
              <a:rPr lang="sr-Latn-RS" dirty="0"/>
              <a:t>, uradite sličnu analizu sa vlastitim proizvodima/uslugama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92CBDCA-05EB-B24C-8A59-FF25C363F1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021917"/>
              </p:ext>
            </p:extLst>
          </p:nvPr>
        </p:nvGraphicFramePr>
        <p:xfrm>
          <a:off x="1206500" y="1973180"/>
          <a:ext cx="7493000" cy="3621678"/>
        </p:xfrm>
        <a:graphic>
          <a:graphicData uri="http://schemas.openxmlformats.org/drawingml/2006/table">
            <a:tbl>
              <a:tblPr/>
              <a:tblGrid>
                <a:gridCol w="3594100">
                  <a:extLst>
                    <a:ext uri="{9D8B030D-6E8A-4147-A177-3AD203B41FA5}">
                      <a16:colId xmlns:a16="http://schemas.microsoft.com/office/drawing/2014/main" val="1492280868"/>
                    </a:ext>
                  </a:extLst>
                </a:gridCol>
                <a:gridCol w="3898900">
                  <a:extLst>
                    <a:ext uri="{9D8B030D-6E8A-4147-A177-3AD203B41FA5}">
                      <a16:colId xmlns:a16="http://schemas.microsoft.com/office/drawing/2014/main" val="708759204"/>
                    </a:ext>
                  </a:extLst>
                </a:gridCol>
              </a:tblGrid>
              <a:tr h="457532">
                <a:tc>
                  <a:txBody>
                    <a:bodyPr/>
                    <a:lstStyle/>
                    <a:p>
                      <a:pPr algn="l" fontAlgn="ctr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Što i kako radiš?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Zašto to radiš?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5934"/>
                  </a:ext>
                </a:extLst>
              </a:tr>
              <a:tr h="915062"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Odredite svoj WANT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Raščlanite WANT na na manje ciljeve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Navedite tehnologije koje koristite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Navedite postupke kojima dolazite do ishoda poslovnih procesa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Napišite vrijednosti koje su vam važne u kompaniji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(npr. Istina i mudrost počivaju kod svih zaposlenih ili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Vjerujemo u zeleni Svijet)</a:t>
                      </a:r>
                    </a:p>
                    <a:p>
                      <a:pPr algn="l" fontAlgn="ctr"/>
                      <a:endParaRPr lang="hr-HR" sz="1500" b="0" i="1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163957"/>
                  </a:ext>
                </a:extLst>
              </a:tr>
              <a:tr h="630496">
                <a:tc>
                  <a:txBody>
                    <a:bodyPr/>
                    <a:lstStyle/>
                    <a:p>
                      <a:pPr algn="l" fontAlgn="ctr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Što bi se moglo dogoditi? </a:t>
                      </a:r>
                    </a:p>
                    <a:p>
                      <a:pPr algn="l" fontAlgn="ctr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Tko je uključen?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Kako to još možeš napraviti?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738325"/>
                  </a:ext>
                </a:extLst>
              </a:tr>
              <a:tr h="915062"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Napišite učinak ( + i -) vašeg proizvoda na korisnika, okolinu, zaposlenog….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Navedite koje su sve skupine uključene u vaše poslovne procese i njihove ishode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Navedite još nekoliko načina da ostvarite priliku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Unaprijedite tehnologiju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Unaprijedite postupke</a:t>
                      </a:r>
                    </a:p>
                    <a:p>
                      <a:pPr algn="l" fontAlgn="ctr"/>
                      <a:r>
                        <a:rPr lang="hr-H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Promislite WANT ispočetka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51149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4F698B5-E234-7D4A-BEBD-6D474F9F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57" y="580377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0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6841-E876-7440-8222-827CA950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Raspravimo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05571-BFED-514B-BB08-923782433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Što bi vi i vaš tim mogli uraditi da integrirate socijalne i etičke principe u vaše poslovne procese?</a:t>
            </a:r>
          </a:p>
          <a:p>
            <a:r>
              <a:rPr lang="hr-HR" dirty="0"/>
              <a:t>Koje etičke principe koristite sada, a koje ćete dodati u svrhu unaprjeđenja Odgovornog inoviranja u vašoj organizaciji?</a:t>
            </a:r>
          </a:p>
          <a:p>
            <a:r>
              <a:rPr lang="hr-HR" dirty="0"/>
              <a:t>Treba li netko u organizaciji ili konzultant preuzeti ulogu svakodnevnog upravljanja Odgovornosti u inoviranju?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482E9-E6E0-1442-96C4-99C85AFF6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57" y="580377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1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C0D3-78D7-6D4D-B7C2-28AD3787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Ovo sve je moguće uraditi i korištenjem Design thinking pristupa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D103F-CEA7-204E-A822-A9E0A899E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Pristupi koji uključuju empatizaciju sa korisnikom posebno su korisni kod primjene Odgovorne inovacije</a:t>
            </a:r>
          </a:p>
          <a:p>
            <a:r>
              <a:rPr lang="hr-HR"/>
              <a:t>Design thinking implicira razumijevanje korisnika naših proizvoda i usluga, te osigurava da se neposredno uključe u dizajn proizvoda</a:t>
            </a:r>
          </a:p>
          <a:p>
            <a:r>
              <a:rPr lang="hr-HR"/>
              <a:t>Korisnike intervjuiramo i doznajemo njihove potrebe</a:t>
            </a:r>
          </a:p>
          <a:p>
            <a:r>
              <a:rPr lang="hr-HR"/>
              <a:t>Prema tome redefiniramo proizvode i usluge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BF353-EE51-0440-907B-6030F24CF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57" y="5803770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18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E7FE696-0074-2B40-9729-05CC16B0C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</p:spPr>
        <p:txBody>
          <a:bodyPr/>
          <a:lstStyle/>
          <a:p>
            <a:r>
              <a:rPr lang="sr-Latn-RS" dirty="0"/>
              <a:t>Ideja Odgovornog istraživanja i inovacije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25242A6-B787-AB4F-B65F-9A83FE8E73A3}"/>
              </a:ext>
            </a:extLst>
          </p:cNvPr>
          <p:cNvSpPr txBox="1">
            <a:spLocks/>
          </p:cNvSpPr>
          <p:nvPr/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Ovo je koncept koji rezonira i svojim aktivnostima podsjeća na:</a:t>
            </a:r>
          </a:p>
          <a:p>
            <a:r>
              <a:rPr lang="en-GB" dirty="0">
                <a:solidFill>
                  <a:srgbClr val="FF0000"/>
                </a:solidFill>
              </a:rPr>
              <a:t>Open innovation – </a:t>
            </a:r>
            <a:r>
              <a:rPr lang="en-GB" dirty="0" err="1">
                <a:solidFill>
                  <a:srgbClr val="FF0000"/>
                </a:solidFill>
              </a:rPr>
              <a:t>Otvorene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inovacije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Circular economy – </a:t>
            </a:r>
            <a:r>
              <a:rPr lang="en-GB" dirty="0" err="1">
                <a:solidFill>
                  <a:srgbClr val="FF0000"/>
                </a:solidFill>
              </a:rPr>
              <a:t>Cirkularna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ekonomija</a:t>
            </a:r>
            <a:endParaRPr lang="en-GB" dirty="0"/>
          </a:p>
          <a:p>
            <a:r>
              <a:rPr lang="en-GB" dirty="0"/>
              <a:t>Corporate social responsibility (CSR) – </a:t>
            </a:r>
            <a:r>
              <a:rPr lang="en-GB" dirty="0" err="1"/>
              <a:t>odgovornost</a:t>
            </a:r>
            <a:r>
              <a:rPr lang="en-GB" dirty="0"/>
              <a:t> </a:t>
            </a:r>
            <a:r>
              <a:rPr lang="en-GB" dirty="0" err="1"/>
              <a:t>tvrtki</a:t>
            </a:r>
            <a:r>
              <a:rPr lang="en-GB" dirty="0"/>
              <a:t> za </a:t>
            </a:r>
            <a:r>
              <a:rPr lang="en-GB" dirty="0" err="1"/>
              <a:t>vlastiti</a:t>
            </a:r>
            <a:r>
              <a:rPr lang="en-GB" dirty="0"/>
              <a:t> </a:t>
            </a:r>
            <a:r>
              <a:rPr lang="en-GB" dirty="0" err="1"/>
              <a:t>utjecaj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društvo</a:t>
            </a:r>
            <a:r>
              <a:rPr lang="en-GB" dirty="0"/>
              <a:t>!</a:t>
            </a:r>
          </a:p>
          <a:p>
            <a:r>
              <a:rPr lang="en-GB" dirty="0"/>
              <a:t>Sustainable innovation – </a:t>
            </a:r>
            <a:r>
              <a:rPr lang="en-GB" dirty="0" err="1"/>
              <a:t>Održiva</a:t>
            </a:r>
            <a:r>
              <a:rPr lang="en-GB" dirty="0"/>
              <a:t> </a:t>
            </a:r>
            <a:r>
              <a:rPr lang="en-GB" dirty="0" err="1"/>
              <a:t>inovacija</a:t>
            </a:r>
            <a:endParaRPr lang="en-GB" dirty="0"/>
          </a:p>
          <a:p>
            <a:r>
              <a:rPr lang="en-GB" dirty="0"/>
              <a:t>Design thinking – </a:t>
            </a:r>
            <a:r>
              <a:rPr lang="en-GB" dirty="0" err="1"/>
              <a:t>Participativni</a:t>
            </a:r>
            <a:r>
              <a:rPr lang="en-GB" dirty="0"/>
              <a:t> </a:t>
            </a:r>
            <a:r>
              <a:rPr lang="en-GB" dirty="0" err="1"/>
              <a:t>dizajn</a:t>
            </a:r>
            <a:endParaRPr lang="en-GB" dirty="0"/>
          </a:p>
          <a:p>
            <a:r>
              <a:rPr lang="en-GB" dirty="0"/>
              <a:t>Stakeholder dialogs – </a:t>
            </a:r>
            <a:r>
              <a:rPr lang="en-GB" dirty="0" err="1"/>
              <a:t>Dijalog</a:t>
            </a:r>
            <a:r>
              <a:rPr lang="en-GB" dirty="0"/>
              <a:t> </a:t>
            </a:r>
            <a:r>
              <a:rPr lang="en-GB" dirty="0" err="1"/>
              <a:t>dionika</a:t>
            </a:r>
            <a:endParaRPr lang="en-GB" dirty="0"/>
          </a:p>
          <a:p>
            <a:r>
              <a:rPr lang="en-GB" dirty="0"/>
              <a:t>Scenario development –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scenarija</a:t>
            </a:r>
            <a:endParaRPr lang="en-GB" dirty="0"/>
          </a:p>
          <a:p>
            <a:r>
              <a:rPr lang="en-GB" dirty="0"/>
              <a:t>Risk assessment – </a:t>
            </a:r>
            <a:r>
              <a:rPr lang="en-GB" dirty="0" err="1"/>
              <a:t>Procjena</a:t>
            </a:r>
            <a:r>
              <a:rPr lang="en-GB" dirty="0"/>
              <a:t> </a:t>
            </a:r>
            <a:r>
              <a:rPr lang="en-GB" dirty="0" err="1"/>
              <a:t>rizika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74F2E6-687F-F644-9BE6-B241B6F7579D}"/>
              </a:ext>
            </a:extLst>
          </p:cNvPr>
          <p:cNvSpPr txBox="1"/>
          <p:nvPr/>
        </p:nvSpPr>
        <p:spPr>
          <a:xfrm>
            <a:off x="6831874" y="4653635"/>
            <a:ext cx="2869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200" dirty="0" err="1"/>
              <a:t>Lubberink</a:t>
            </a:r>
            <a:r>
              <a:rPr lang="en" sz="1200" dirty="0"/>
              <a:t>, R.; Blok, V.; van </a:t>
            </a:r>
            <a:r>
              <a:rPr lang="en" sz="1200" dirty="0" err="1"/>
              <a:t>Ophem</a:t>
            </a:r>
            <a:r>
              <a:rPr lang="en" sz="1200" dirty="0"/>
              <a:t>, J.; </a:t>
            </a:r>
            <a:r>
              <a:rPr lang="en" sz="1200" dirty="0" err="1"/>
              <a:t>Omta</a:t>
            </a:r>
            <a:r>
              <a:rPr lang="en" sz="1200" dirty="0"/>
              <a:t>, O. Lessons for responsible innovation in the business context: A systematic literature review of responsible, social and sustainable innovation practices. Sustainability 2017, 9, 721. [</a:t>
            </a:r>
            <a:r>
              <a:rPr lang="en" sz="1200" dirty="0" err="1"/>
              <a:t>CrossRef</a:t>
            </a:r>
            <a:r>
              <a:rPr lang="en" sz="1200" dirty="0"/>
              <a:t>]</a:t>
            </a:r>
          </a:p>
          <a:p>
            <a:endParaRPr lang="sr-Latn-R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1AF44-D20C-E948-ACC8-5CE05F35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9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79" t="6484" r="26798" b="-1"/>
          <a:stretch/>
        </p:blipFill>
        <p:spPr>
          <a:xfrm>
            <a:off x="2862834" y="10"/>
            <a:ext cx="7043166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588105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359" y="1122363"/>
            <a:ext cx="326898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300" dirty="0" err="1"/>
              <a:t>Ideja</a:t>
            </a:r>
            <a:r>
              <a:rPr lang="en-US" sz="4300" dirty="0"/>
              <a:t> </a:t>
            </a:r>
            <a:r>
              <a:rPr lang="en-US" sz="4300" dirty="0" err="1"/>
              <a:t>Odgovornog</a:t>
            </a:r>
            <a:r>
              <a:rPr lang="en-US" sz="4300" dirty="0"/>
              <a:t> </a:t>
            </a:r>
            <a:r>
              <a:rPr lang="en-US" sz="4300" dirty="0" err="1"/>
              <a:t>istraživanja</a:t>
            </a:r>
            <a:r>
              <a:rPr lang="en-US" sz="4300" dirty="0"/>
              <a:t> </a:t>
            </a:r>
            <a:r>
              <a:rPr lang="en-US" sz="4300" dirty="0" err="1"/>
              <a:t>i</a:t>
            </a:r>
            <a:r>
              <a:rPr lang="en-US" sz="4300" dirty="0"/>
              <a:t> </a:t>
            </a:r>
            <a:r>
              <a:rPr lang="en-US" sz="4300" dirty="0" err="1"/>
              <a:t>inoviranja</a:t>
            </a:r>
            <a:r>
              <a:rPr lang="en-US" sz="4300" dirty="0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720" y="412799"/>
            <a:ext cx="146304" cy="572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836" y="4546920"/>
            <a:ext cx="3231832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B9C66-C4BA-444B-9DBD-EA233E9E0C1E}"/>
              </a:ext>
            </a:extLst>
          </p:cNvPr>
          <p:cNvSpPr txBox="1"/>
          <p:nvPr/>
        </p:nvSpPr>
        <p:spPr>
          <a:xfrm>
            <a:off x="388359" y="4676872"/>
            <a:ext cx="3268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Suvremeno</a:t>
            </a:r>
            <a:r>
              <a:rPr lang="en-GB" sz="1600" dirty="0"/>
              <a:t> </a:t>
            </a:r>
            <a:r>
              <a:rPr lang="en-GB" sz="1600" dirty="0" err="1"/>
              <a:t>društvo</a:t>
            </a:r>
            <a:r>
              <a:rPr lang="en-GB" sz="1600" dirty="0"/>
              <a:t> </a:t>
            </a:r>
            <a:r>
              <a:rPr lang="en-GB" sz="1600" dirty="0" err="1"/>
              <a:t>podrazumijeva</a:t>
            </a:r>
            <a:r>
              <a:rPr lang="en-GB" sz="1600" dirty="0"/>
              <a:t> </a:t>
            </a:r>
            <a:r>
              <a:rPr lang="en-GB" sz="1600" dirty="0" err="1"/>
              <a:t>dostupnost</a:t>
            </a:r>
            <a:r>
              <a:rPr lang="en-GB" sz="1600" dirty="0"/>
              <a:t> </a:t>
            </a:r>
            <a:r>
              <a:rPr lang="en-GB" sz="1600" dirty="0" err="1"/>
              <a:t>tehnologija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našu</a:t>
            </a:r>
            <a:r>
              <a:rPr lang="en-GB" sz="1600" dirty="0"/>
              <a:t> </a:t>
            </a:r>
            <a:r>
              <a:rPr lang="en-GB" sz="1600" dirty="0" err="1"/>
              <a:t>sposobnost</a:t>
            </a:r>
            <a:r>
              <a:rPr lang="en-GB" sz="1600" dirty="0"/>
              <a:t> da </a:t>
            </a:r>
            <a:r>
              <a:rPr lang="en-GB" sz="1600" dirty="0" err="1"/>
              <a:t>razvijamo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težnju</a:t>
            </a:r>
            <a:r>
              <a:rPr lang="en-GB" sz="1600" dirty="0"/>
              <a:t> da </a:t>
            </a:r>
            <a:r>
              <a:rPr lang="en-GB" sz="1600" dirty="0" err="1"/>
              <a:t>slavimo</a:t>
            </a:r>
            <a:r>
              <a:rPr lang="en-GB" sz="1600" dirty="0"/>
              <a:t> </a:t>
            </a:r>
            <a:r>
              <a:rPr lang="en-GB" sz="1600" dirty="0" err="1"/>
              <a:t>čak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ono </a:t>
            </a:r>
            <a:r>
              <a:rPr lang="en-GB" sz="1600" dirty="0" err="1"/>
              <a:t>što</a:t>
            </a:r>
            <a:r>
              <a:rPr lang="en-GB" sz="1600" dirty="0"/>
              <a:t> je </a:t>
            </a:r>
            <a:r>
              <a:rPr lang="en-GB" sz="1600" dirty="0" err="1"/>
              <a:t>štetno</a:t>
            </a:r>
            <a:r>
              <a:rPr lang="en-GB" sz="1600" dirty="0"/>
              <a:t> i </a:t>
            </a:r>
            <a:r>
              <a:rPr lang="en-GB" sz="1600" dirty="0" err="1"/>
              <a:t>neprihvatljivo</a:t>
            </a:r>
            <a:r>
              <a:rPr lang="en-GB" sz="1600" dirty="0"/>
              <a:t> .</a:t>
            </a:r>
          </a:p>
          <a:p>
            <a:r>
              <a:rPr lang="en-GB" sz="1600" dirty="0" err="1"/>
              <a:t>Slika</a:t>
            </a:r>
            <a:r>
              <a:rPr lang="en-GB" sz="1600" dirty="0"/>
              <a:t> </a:t>
            </a:r>
            <a:r>
              <a:rPr lang="en-GB" sz="1600" dirty="0" err="1"/>
              <a:t>prikazuje</a:t>
            </a:r>
            <a:r>
              <a:rPr lang="en-GB" sz="1600" dirty="0"/>
              <a:t> </a:t>
            </a:r>
            <a:r>
              <a:rPr lang="en-GB" sz="1600" dirty="0" err="1"/>
              <a:t>proslavu</a:t>
            </a:r>
            <a:r>
              <a:rPr lang="en-GB" sz="1600" dirty="0"/>
              <a:t> </a:t>
            </a:r>
            <a:r>
              <a:rPr lang="en-GB" sz="1600" dirty="0" err="1"/>
              <a:t>uspješnog</a:t>
            </a:r>
            <a:r>
              <a:rPr lang="en-GB" sz="1600" dirty="0"/>
              <a:t> </a:t>
            </a:r>
            <a:r>
              <a:rPr lang="en-GB" sz="1600" dirty="0" err="1"/>
              <a:t>testiranja</a:t>
            </a:r>
            <a:r>
              <a:rPr lang="en-GB" sz="1600" dirty="0"/>
              <a:t> </a:t>
            </a:r>
            <a:r>
              <a:rPr lang="en-GB" sz="1600" dirty="0" err="1"/>
              <a:t>atomske</a:t>
            </a:r>
            <a:r>
              <a:rPr lang="en-GB" sz="1600" dirty="0"/>
              <a:t> </a:t>
            </a:r>
            <a:r>
              <a:rPr lang="en-GB" sz="1600" dirty="0" err="1"/>
              <a:t>eksplozije</a:t>
            </a:r>
            <a:r>
              <a:rPr lang="en-GB" sz="1600" dirty="0"/>
              <a:t> u </a:t>
            </a:r>
            <a:r>
              <a:rPr lang="en-GB" sz="1600" dirty="0" err="1"/>
              <a:t>Sjevernoj</a:t>
            </a:r>
            <a:r>
              <a:rPr lang="en-GB" sz="1600" dirty="0"/>
              <a:t> </a:t>
            </a:r>
            <a:r>
              <a:rPr lang="en-GB" sz="1600" dirty="0" err="1"/>
              <a:t>Koreji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134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952A-B78F-2642-8DAC-A976E95C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65125"/>
            <a:ext cx="8543925" cy="1325563"/>
          </a:xfrm>
        </p:spPr>
        <p:txBody>
          <a:bodyPr>
            <a:normAutofit/>
          </a:bodyPr>
          <a:lstStyle/>
          <a:p>
            <a:r>
              <a:rPr lang="en-GB" dirty="0" err="1"/>
              <a:t>Kako</a:t>
            </a:r>
            <a:r>
              <a:rPr lang="en-GB" dirty="0"/>
              <a:t> to </a:t>
            </a:r>
            <a:r>
              <a:rPr lang="en-GB" dirty="0" err="1"/>
              <a:t>izgleda</a:t>
            </a:r>
            <a:r>
              <a:rPr lang="en-GB" dirty="0"/>
              <a:t> u </a:t>
            </a:r>
            <a:r>
              <a:rPr lang="en-GB" dirty="0" err="1"/>
              <a:t>praksi</a:t>
            </a:r>
            <a:r>
              <a:rPr lang="en-GB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858C1-4517-8145-B527-78D8EE4EE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5216048"/>
            <a:ext cx="8551664" cy="119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B3878-A0D0-2D4E-8B8B-D9C0034BC60E}"/>
              </a:ext>
            </a:extLst>
          </p:cNvPr>
          <p:cNvSpPr txBox="1"/>
          <p:nvPr/>
        </p:nvSpPr>
        <p:spPr>
          <a:xfrm>
            <a:off x="681038" y="1815737"/>
            <a:ext cx="888097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/>
              <a:t>Mnogi su primjeri pristupa Odgovornom inoviranju. Vrlo važan je inoviranje uz poštovanje principa Cirkularne ekonomije. EU je ove principe ugradila u svoje politike, a projekti za koje se takmičite kao male i srednje tvrtke (u okviru fondova kao što su ERDF, ESF itd.) će biti bitno bolje ocijenjeni ukoliko primjenjujete ove principe.</a:t>
            </a:r>
          </a:p>
          <a:p>
            <a:pPr>
              <a:spcAft>
                <a:spcPts val="600"/>
              </a:spcAft>
            </a:pPr>
            <a:r>
              <a:rPr lang="hr-HR" dirty="0"/>
              <a:t>Cirkularna ekonomija je pristup u kojem se stvaraju novi proizvodi i usluge promišljanjem sudbine materijala ali i utjecaja postupka proizvodnje već u fazi dizajna proizvoda.</a:t>
            </a:r>
          </a:p>
          <a:p>
            <a:pPr>
              <a:spcAft>
                <a:spcPts val="600"/>
              </a:spcAft>
            </a:pPr>
            <a:r>
              <a:rPr lang="hr-HR" dirty="0"/>
              <a:t>Ovo znači da je potrebno prije same realizacije proizvoda, u fazi </a:t>
            </a:r>
            <a:r>
              <a:rPr lang="hr-HR" dirty="0" err="1"/>
              <a:t>prototipizacije</a:t>
            </a:r>
            <a:r>
              <a:rPr lang="hr-HR" dirty="0"/>
              <a:t>, promisliti utjecaj cjelokupnog dizajna proizvoda na sve relevantne aspekte. Primjer na idućem slajdu opisuje dio proizvodnje cipela u kojem se manifestira negativan efekt štavljenja kože koji je moguće izbjeći ukoliko se u fazi dizajna proizvoda planira drugačiji pristup ovom postupku ili drugi materijali koji nemaju ovakav negativan utjecaj na zdravlje.</a:t>
            </a:r>
          </a:p>
          <a:p>
            <a:pPr>
              <a:spcAft>
                <a:spcPts val="600"/>
              </a:spcAft>
            </a:pP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D5447-F743-5742-B4F8-34EAF758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4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524" y="1321359"/>
            <a:ext cx="3390498" cy="232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24" y="2605276"/>
            <a:ext cx="4800600" cy="245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481" y="377270"/>
            <a:ext cx="7647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400" b="1" dirty="0" err="1">
                <a:solidFill>
                  <a:srgbClr val="00B050"/>
                </a:solidFill>
                <a:latin typeface="Calibri" panose="020F0502020204030204"/>
              </a:rPr>
              <a:t>Svijet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/>
              </a:rPr>
              <a:t> - 22.000.000.000,00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/>
              </a:rPr>
              <a:t>pari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/>
              </a:rPr>
              <a:t>cipela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/>
              </a:rPr>
              <a:t>proizvedeno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/>
              </a:rPr>
              <a:t>godišnje</a:t>
            </a:r>
            <a:endParaRPr lang="en-US" sz="24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482" y="900314"/>
            <a:ext cx="7262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USA- 2.330.000.000,00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pari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cipela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prodano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2014 g (7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pari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po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osobi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481" y="1410185"/>
            <a:ext cx="4259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UK </a:t>
            </a:r>
            <a:r>
              <a:rPr lang="mr-IN" sz="2000" b="1" dirty="0">
                <a:solidFill>
                  <a:srgbClr val="00B050"/>
                </a:solidFill>
                <a:latin typeface="Calibri" panose="020F0502020204030204"/>
                <a:cs typeface="Mangal" panose="02040503050203030202" pitchFamily="18" charset="0"/>
              </a:rPr>
              <a:t>–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svaka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ženska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ispitanica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posjeduje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21 par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cipela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uključujući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9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koje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ne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nosi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(2000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žena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 18-60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/>
              </a:rPr>
              <a:t>godina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5710" y="3898884"/>
            <a:ext cx="349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hr-HR" sz="2000" dirty="0">
                <a:solidFill>
                  <a:srgbClr val="0070C0"/>
                </a:solidFill>
                <a:latin typeface="Calibri" panose="020F0502020204030204"/>
              </a:rPr>
              <a:t>Kožna cipela sastavljena je od 10-12 elemenata i nekoliko različitih materijala</a:t>
            </a:r>
            <a:endParaRPr lang="en-US" sz="20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482" y="5166135"/>
            <a:ext cx="803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Koriste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 se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adhezivi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koža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sintetska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guma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poliuretanska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pjena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različiti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tekstili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</a:rPr>
              <a:t>bojila</a:t>
            </a:r>
            <a:r>
              <a:rPr lang="mr-IN" sz="2000" dirty="0">
                <a:solidFill>
                  <a:srgbClr val="7030A0"/>
                </a:solidFill>
                <a:latin typeface="Calibri" panose="020F0502020204030204"/>
                <a:cs typeface="Mangal" panose="02040503050203030202" pitchFamily="18" charset="0"/>
              </a:rPr>
              <a:t>…</a:t>
            </a:r>
            <a:r>
              <a:rPr lang="hr-HR" sz="2000" dirty="0">
                <a:solidFill>
                  <a:srgbClr val="7030A0"/>
                </a:solidFill>
                <a:latin typeface="Calibri" panose="020F0502020204030204"/>
              </a:rPr>
              <a:t>.</a:t>
            </a:r>
            <a:endParaRPr lang="en-US" sz="20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483" y="5874021"/>
            <a:ext cx="8113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hr-HR" sz="2000" dirty="0">
                <a:solidFill>
                  <a:srgbClr val="FF0000"/>
                </a:solidFill>
                <a:latin typeface="Calibri" panose="020F0502020204030204"/>
              </a:rPr>
              <a:t>Radnici u štavionici kože imaju 20-50% veću </a:t>
            </a:r>
            <a:r>
              <a:rPr lang="hr-HR" sz="2000" dirty="0" err="1">
                <a:solidFill>
                  <a:srgbClr val="FF0000"/>
                </a:solidFill>
                <a:latin typeface="Calibri" panose="020F0502020204030204"/>
              </a:rPr>
              <a:t>incidenciju</a:t>
            </a:r>
            <a:r>
              <a:rPr lang="hr-HR" sz="2000" dirty="0">
                <a:solidFill>
                  <a:srgbClr val="FF0000"/>
                </a:solidFill>
                <a:latin typeface="Calibri" panose="020F0502020204030204"/>
              </a:rPr>
              <a:t> malignih oboljenja od prosjeka.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F23584-BFE3-CB42-B7E8-3A8D196CD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171" y="240827"/>
            <a:ext cx="9557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3600" b="1" dirty="0" err="1">
                <a:solidFill>
                  <a:srgbClr val="00B050"/>
                </a:solidFill>
                <a:latin typeface="Calibri" panose="020F0502020204030204"/>
              </a:rPr>
              <a:t>Komplementarni</a:t>
            </a:r>
            <a:r>
              <a:rPr lang="en-GB" sz="36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latin typeface="Calibri" panose="020F0502020204030204"/>
              </a:rPr>
              <a:t>koncept</a:t>
            </a:r>
            <a:r>
              <a:rPr lang="en-GB" sz="36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latin typeface="Calibri" panose="020F0502020204030204"/>
              </a:rPr>
              <a:t>Cirkularna</a:t>
            </a:r>
            <a:r>
              <a:rPr lang="en-GB" sz="36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latin typeface="Calibri" panose="020F0502020204030204"/>
              </a:rPr>
              <a:t>ekonomija</a:t>
            </a:r>
            <a:endParaRPr lang="en-GB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062" y="1176891"/>
            <a:ext cx="6316651" cy="4436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275901" y="2418844"/>
            <a:ext cx="528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4400" b="1">
                <a:solidFill>
                  <a:srgbClr val="00B050"/>
                </a:solidFill>
                <a:latin typeface="Calibri" panose="020F0502020204030204"/>
              </a:rPr>
              <a:t>Cradle to Cradle</a:t>
            </a:r>
            <a:endParaRPr lang="en-GB" sz="44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5518152" y="3632945"/>
            <a:ext cx="595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4000" b="1" dirty="0">
                <a:solidFill>
                  <a:srgbClr val="00B050"/>
                </a:solidFill>
                <a:latin typeface="Calibri" panose="020F0502020204030204"/>
              </a:rPr>
              <a:t>EU </a:t>
            </a:r>
            <a:r>
              <a:rPr lang="en-GB" sz="4000" b="1" dirty="0" err="1">
                <a:solidFill>
                  <a:srgbClr val="00B050"/>
                </a:solidFill>
                <a:latin typeface="Calibri" panose="020F0502020204030204"/>
              </a:rPr>
              <a:t>vrijednosti</a:t>
            </a:r>
            <a:r>
              <a:rPr lang="en-GB" sz="4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latin typeface="Calibri" panose="020F0502020204030204"/>
              </a:rPr>
              <a:t>i</a:t>
            </a:r>
            <a:r>
              <a:rPr lang="en-GB" sz="40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latin typeface="Calibri" panose="020F0502020204030204"/>
              </a:rPr>
              <a:t>strategije</a:t>
            </a:r>
            <a:endParaRPr lang="en-GB" sz="40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FA401-FDAA-8E44-AAFE-577E5114A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1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952A-B78F-2642-8DAC-A976E95C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65125"/>
            <a:ext cx="8543925" cy="1325563"/>
          </a:xfrm>
        </p:spPr>
        <p:txBody>
          <a:bodyPr>
            <a:normAutofit/>
          </a:bodyPr>
          <a:lstStyle/>
          <a:p>
            <a:r>
              <a:rPr lang="en-GB" dirty="0" err="1"/>
              <a:t>Kako</a:t>
            </a:r>
            <a:r>
              <a:rPr lang="en-GB" dirty="0"/>
              <a:t> to </a:t>
            </a:r>
            <a:r>
              <a:rPr lang="en-GB" dirty="0" err="1"/>
              <a:t>izgleda</a:t>
            </a:r>
            <a:r>
              <a:rPr lang="en-GB" dirty="0"/>
              <a:t> u </a:t>
            </a:r>
            <a:r>
              <a:rPr lang="en-GB" dirty="0" err="1"/>
              <a:t>praksi</a:t>
            </a:r>
            <a:r>
              <a:rPr lang="en-GB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D5447-F743-5742-B4F8-34EAF758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56" y="6166438"/>
            <a:ext cx="1877285" cy="572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D141E-64A3-374F-94F3-7557E1B22F81}"/>
              </a:ext>
            </a:extLst>
          </p:cNvPr>
          <p:cNvSpPr txBox="1"/>
          <p:nvPr/>
        </p:nvSpPr>
        <p:spPr>
          <a:xfrm>
            <a:off x="839894" y="2011680"/>
            <a:ext cx="85439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Vodeći računa dva odvojena ciklusa, ciklusu tehničkih i bioloških materijala,  moguće je ostvariti veliki napredak u planiranju i dizajnu konačnih proizvoda i usluga.</a:t>
            </a:r>
          </a:p>
          <a:p>
            <a:r>
              <a:rPr lang="hr-HR" dirty="0"/>
              <a:t>U arhitekturi su poznati brojni primjeri postizanja održivosti.</a:t>
            </a:r>
          </a:p>
          <a:p>
            <a:r>
              <a:rPr lang="hr-HR" dirty="0"/>
              <a:t>Zanimljivo je da je Gaudi, veliki Španjolski arhitekt, o konceptu održivosti razmišljao i realizirao genijalna rješenja osvjetljenja i ventilacije u svojoj </a:t>
            </a:r>
            <a:r>
              <a:rPr lang="hr-HR" dirty="0" err="1"/>
              <a:t>Casa</a:t>
            </a:r>
            <a:r>
              <a:rPr lang="hr-HR" dirty="0"/>
              <a:t> </a:t>
            </a:r>
            <a:r>
              <a:rPr lang="hr-HR" dirty="0" err="1"/>
              <a:t>Batllo</a:t>
            </a:r>
            <a:r>
              <a:rPr lang="hr-HR" dirty="0"/>
              <a:t> početkom 20og stoljeća, slično kako i danas razmišljaju genijalni arhitekti kao što je </a:t>
            </a:r>
            <a:r>
              <a:rPr lang="hr-HR" dirty="0" err="1"/>
              <a:t>Mcdonough</a:t>
            </a:r>
            <a:r>
              <a:rPr lang="hr-HR" dirty="0"/>
              <a:t> koji je sagradio Google-u kuću Kaliforniji.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8561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0884FC4F3700469C4B8E533079A93F" ma:contentTypeVersion="9" ma:contentTypeDescription="Stvaranje novog dokumenta." ma:contentTypeScope="" ma:versionID="31eb39d1c29ffbd76f7af43e47880837">
  <xsd:schema xmlns:xsd="http://www.w3.org/2001/XMLSchema" xmlns:xs="http://www.w3.org/2001/XMLSchema" xmlns:p="http://schemas.microsoft.com/office/2006/metadata/properties" xmlns:ns2="e27f7321-9af6-4cb5-916c-a1945c526993" targetNamespace="http://schemas.microsoft.com/office/2006/metadata/properties" ma:root="true" ma:fieldsID="27626995c14af0d1fbe59595da8d030a" ns2:_="">
    <xsd:import namespace="e27f7321-9af6-4cb5-916c-a1945c5269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f7321-9af6-4cb5-916c-a1945c5269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69BEEF-00E2-4537-AF16-C1DFF7E47E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E86AA1-19E4-424C-B0E5-DE8E43E246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8660778-8D72-4991-B440-9EC219FA7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7f7321-9af6-4cb5-916c-a1945c5269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1822</Words>
  <Application>Microsoft Office PowerPoint</Application>
  <PresentationFormat>A4 Paper (210x297 mm)</PresentationFormat>
  <Paragraphs>148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Presentation</vt:lpstr>
      <vt:lpstr>Započnimo</vt:lpstr>
      <vt:lpstr>Što je to Odgovorno istraživanje i inovacija?</vt:lpstr>
      <vt:lpstr>Ideja Odgovornog istraživanja i inovacije</vt:lpstr>
      <vt:lpstr>Ideja Odgovornog istraživanja i inoviranja.</vt:lpstr>
      <vt:lpstr>Kako to izgleda u praksi?</vt:lpstr>
      <vt:lpstr>PowerPoint Presentation</vt:lpstr>
      <vt:lpstr>PowerPoint Presentation</vt:lpstr>
      <vt:lpstr>Kako to izgleda u praksi?</vt:lpstr>
      <vt:lpstr>Održiva suvremena arhitektura</vt:lpstr>
      <vt:lpstr>Casa Batlló </vt:lpstr>
      <vt:lpstr>PowerPoint Presentation</vt:lpstr>
      <vt:lpstr>Odgovorna inovacija - Odnos dionika </vt:lpstr>
      <vt:lpstr>Tko je sve uključen? Trostruki heliks</vt:lpstr>
      <vt:lpstr>Tko još fali u 3H modelu?</vt:lpstr>
      <vt:lpstr>Kome je usmjerena ova radionica?</vt:lpstr>
      <vt:lpstr>Iz odgovornosti proizlazi otvorenost</vt:lpstr>
      <vt:lpstr>Kako provesti Odgovornu inovaciju</vt:lpstr>
      <vt:lpstr>PowerPoint Presentation</vt:lpstr>
      <vt:lpstr>Rezultati Otvorenih inovacija</vt:lpstr>
      <vt:lpstr>Kako odgovorno inovirati?</vt:lpstr>
      <vt:lpstr>Dimenzije Odgovornog istraživanja i razvoja, kako prepoznati vlastitu organizaciju?</vt:lpstr>
      <vt:lpstr>Anticipacija – predviđanje budućeg</vt:lpstr>
      <vt:lpstr>Inkluzivnost – uključivanje relevantnih dionika </vt:lpstr>
      <vt:lpstr>Refleksija – odražavanje društvenih vrijednosti </vt:lpstr>
      <vt:lpstr>Responsiveness (Odgovor(nost))</vt:lpstr>
      <vt:lpstr>PowerPoint Presentation</vt:lpstr>
      <vt:lpstr>Ciljevi i alati za provedbu RI projekata</vt:lpstr>
      <vt:lpstr>STIR – The socio technical integration research</vt:lpstr>
      <vt:lpstr>STIR – Protokol odlučivanja</vt:lpstr>
      <vt:lpstr>STIR – Vježba, uradite sličnu analizu sa vlastitim proizvodima/uslugama</vt:lpstr>
      <vt:lpstr>Raspravimo</vt:lpstr>
      <vt:lpstr>Ovo sve je moguće uraditi i korištenjem Design thinking pristupa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Emir Dzanic</dc:creator>
  <cp:lastModifiedBy>Emir Dzanic</cp:lastModifiedBy>
  <cp:revision>39</cp:revision>
  <dcterms:created xsi:type="dcterms:W3CDTF">2020-05-16T19:01:17Z</dcterms:created>
  <dcterms:modified xsi:type="dcterms:W3CDTF">2020-05-17T16:32:55Z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0x010100A70884FC4F3700469C4B8E533079A93F</vt:lpwstr>
  </property>
</Properties>
</file>